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358" r:id="rId2"/>
    <p:sldId id="663" r:id="rId3"/>
    <p:sldId id="664" r:id="rId4"/>
    <p:sldId id="665" r:id="rId5"/>
    <p:sldId id="666" r:id="rId6"/>
    <p:sldId id="667" r:id="rId7"/>
    <p:sldId id="670" r:id="rId8"/>
    <p:sldId id="668" r:id="rId9"/>
    <p:sldId id="669" r:id="rId10"/>
    <p:sldId id="672" r:id="rId11"/>
    <p:sldId id="675" r:id="rId12"/>
    <p:sldId id="686" r:id="rId13"/>
    <p:sldId id="688" r:id="rId14"/>
    <p:sldId id="690" r:id="rId15"/>
    <p:sldId id="691" r:id="rId16"/>
    <p:sldId id="693" r:id="rId17"/>
    <p:sldId id="695" r:id="rId18"/>
    <p:sldId id="698" r:id="rId19"/>
    <p:sldId id="696" r:id="rId20"/>
    <p:sldId id="702" r:id="rId21"/>
    <p:sldId id="694" r:id="rId22"/>
    <p:sldId id="700" r:id="rId23"/>
    <p:sldId id="699" r:id="rId24"/>
    <p:sldId id="701" r:id="rId25"/>
    <p:sldId id="703" r:id="rId26"/>
    <p:sldId id="704" r:id="rId27"/>
    <p:sldId id="705" r:id="rId28"/>
    <p:sldId id="673" r:id="rId29"/>
    <p:sldId id="706" r:id="rId30"/>
    <p:sldId id="707" r:id="rId31"/>
    <p:sldId id="708" r:id="rId32"/>
    <p:sldId id="709" r:id="rId33"/>
    <p:sldId id="723" r:id="rId34"/>
    <p:sldId id="710" r:id="rId35"/>
    <p:sldId id="638" r:id="rId36"/>
    <p:sldId id="639" r:id="rId37"/>
    <p:sldId id="640" r:id="rId38"/>
    <p:sldId id="641" r:id="rId39"/>
    <p:sldId id="642" r:id="rId40"/>
    <p:sldId id="648" r:id="rId41"/>
    <p:sldId id="649" r:id="rId42"/>
    <p:sldId id="660" r:id="rId43"/>
    <p:sldId id="711" r:id="rId44"/>
    <p:sldId id="658" r:id="rId45"/>
    <p:sldId id="718" r:id="rId46"/>
    <p:sldId id="720" r:id="rId47"/>
    <p:sldId id="731" r:id="rId48"/>
    <p:sldId id="732" r:id="rId49"/>
    <p:sldId id="728" r:id="rId50"/>
    <p:sldId id="730" r:id="rId51"/>
    <p:sldId id="712" r:id="rId52"/>
    <p:sldId id="662" r:id="rId53"/>
    <p:sldId id="713" r:id="rId54"/>
    <p:sldId id="714" r:id="rId55"/>
    <p:sldId id="715" r:id="rId56"/>
    <p:sldId id="724" r:id="rId57"/>
    <p:sldId id="725" r:id="rId58"/>
  </p:sldIdLst>
  <p:sldSz cx="12192000" cy="6858000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D8A"/>
    <a:srgbClr val="6F2529"/>
    <a:srgbClr val="FFFF99"/>
    <a:srgbClr val="DBF63C"/>
    <a:srgbClr val="0070C0"/>
    <a:srgbClr val="BACEE5"/>
    <a:srgbClr val="46AAC8"/>
    <a:srgbClr val="1F497D"/>
    <a:srgbClr val="78CEF9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8" autoAdjust="0"/>
    <p:restoredTop sz="71526" autoAdjust="0"/>
  </p:normalViewPr>
  <p:slideViewPr>
    <p:cSldViewPr>
      <p:cViewPr>
        <p:scale>
          <a:sx n="75" d="100"/>
          <a:sy n="75" d="100"/>
        </p:scale>
        <p:origin x="3264" y="7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71" d="100"/>
        <a:sy n="171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856" y="-102"/>
      </p:cViewPr>
      <p:guideLst>
        <p:guide orient="horz" pos="3225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Work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8415961893652176E-2"/>
          <c:y val="0.11396967941270394"/>
          <c:w val="0.58128645377661126"/>
          <c:h val="0.8495458392492464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Record Manipulation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62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Build-Probe hashtable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Projections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266938512"/>
        <c:axId val="1266927088"/>
      </c:barChart>
      <c:catAx>
        <c:axId val="126693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927088"/>
        <c:crosses val="autoZero"/>
        <c:auto val="1"/>
        <c:lblAlgn val="ctr"/>
        <c:lblOffset val="100"/>
        <c:noMultiLvlLbl val="0"/>
      </c:catAx>
      <c:valAx>
        <c:axId val="1266927088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800" dirty="0" smtClean="0"/>
                  <a:t>Execution Time [%]</a:t>
                </a:r>
                <a:endParaRPr lang="en-GB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693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3804862933799939"/>
          <c:y val="0.11480196610408513"/>
          <c:w val="0.28943338679887237"/>
          <c:h val="0.2155045799204110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645752047296"/>
          <c:y val="7.8410063116096995E-2"/>
          <c:w val="0.83769745677019003"/>
          <c:h val="0.75331616673622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Sheet1!$D$6</c:f>
              <c:strCache>
                <c:ptCount val="1"/>
                <c:pt idx="0">
                  <c:v>HIQUE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Sheet1!$C$7:$C$9</c:f>
              <c:strCache>
                <c:ptCount val="3"/>
                <c:pt idx="0">
                  <c:v>Query 1</c:v>
                </c:pt>
                <c:pt idx="1">
                  <c:v>Query 2</c:v>
                </c:pt>
                <c:pt idx="2">
                  <c:v>Query 3</c:v>
                </c:pt>
              </c:strCache>
            </c:strRef>
          </c:cat>
          <c:val>
            <c:numRef>
              <c:f>Sheet1!$D$7:$D$9</c:f>
              <c:numCache>
                <c:formatCode>General</c:formatCode>
                <c:ptCount val="3"/>
                <c:pt idx="0">
                  <c:v>274</c:v>
                </c:pt>
                <c:pt idx="1">
                  <c:v>403</c:v>
                </c:pt>
                <c:pt idx="2">
                  <c:v>619</c:v>
                </c:pt>
              </c:numCache>
            </c:numRef>
          </c:val>
        </c:ser>
        <c:ser>
          <c:idx val="1"/>
          <c:order val="1"/>
          <c:tx>
            <c:strRef>
              <c:f>Sheet1!$E$6</c:f>
              <c:strCache>
                <c:ptCount val="1"/>
                <c:pt idx="0">
                  <c:v>HyPer (LLVM)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Sheet1!$C$7:$C$9</c:f>
              <c:strCache>
                <c:ptCount val="3"/>
                <c:pt idx="0">
                  <c:v>Query 1</c:v>
                </c:pt>
                <c:pt idx="1">
                  <c:v>Query 2</c:v>
                </c:pt>
                <c:pt idx="2">
                  <c:v>Query 3</c:v>
                </c:pt>
              </c:strCache>
            </c:strRef>
          </c:cat>
          <c:val>
            <c:numRef>
              <c:f>Sheet1!$E$7:$E$9</c:f>
              <c:numCache>
                <c:formatCode>General</c:formatCode>
                <c:ptCount val="3"/>
                <c:pt idx="0">
                  <c:v>13</c:v>
                </c:pt>
                <c:pt idx="1">
                  <c:v>37</c:v>
                </c:pt>
                <c:pt idx="2">
                  <c:v>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84000672"/>
        <c:axId val="1183993600"/>
      </c:barChart>
      <c:catAx>
        <c:axId val="1184000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3993600"/>
        <c:crosses val="autoZero"/>
        <c:auto val="1"/>
        <c:lblAlgn val="ctr"/>
        <c:lblOffset val="100"/>
        <c:noMultiLvlLbl val="0"/>
      </c:catAx>
      <c:valAx>
        <c:axId val="1183993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8400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2091076115485599"/>
          <c:y val="9.4102053841846306E-2"/>
          <c:w val="0.54335701669930003"/>
          <c:h val="0.1451620052302650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64D8950D-FA54-4B60-A177-B9B35B7176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5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6525" y="765175"/>
            <a:ext cx="6826250" cy="3840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101"/>
            <a:ext cx="5679440" cy="460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AA2B018A-536A-4E95-B27E-3171BA8DAA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22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199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2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25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221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06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out = {  }</a:t>
            </a:r>
          </a:p>
          <a:p>
            <a:r>
              <a:rPr lang="en-US" dirty="0" smtClean="0"/>
              <a:t>for t in </a:t>
            </a:r>
            <a:r>
              <a:rPr lang="en-US" dirty="0" err="1" smtClean="0"/>
              <a:t>child.Output</a:t>
            </a:r>
            <a:r>
              <a:rPr lang="en-US" dirty="0" smtClean="0"/>
              <a:t>():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out.add</a:t>
            </a:r>
            <a:r>
              <a:rPr lang="en-US" dirty="0" smtClean="0"/>
              <a:t>(projection(t))</a:t>
            </a:r>
          </a:p>
          <a:p>
            <a:r>
              <a:rPr lang="en-US" baseline="0" dirty="0" smtClean="0"/>
              <a:t>   if |out| &gt; n:  emit(out)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635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24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6381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PostgreSQL</a:t>
            </a:r>
            <a:r>
              <a:rPr lang="en-US" baseline="0" dirty="0" smtClean="0"/>
              <a:t> is traditional interpreter-based </a:t>
            </a:r>
            <a:r>
              <a:rPr lang="en-US" baseline="0" dirty="0" err="1" smtClean="0"/>
              <a:t>db</a:t>
            </a:r>
            <a:endParaRPr lang="en-US" baseline="0" dirty="0" smtClean="0"/>
          </a:p>
          <a:p>
            <a:r>
              <a:rPr lang="en-US" baseline="0" dirty="0" smtClean="0"/>
              <a:t>System X is commercial </a:t>
            </a:r>
            <a:r>
              <a:rPr lang="en-US" baseline="0" dirty="0" err="1" smtClean="0"/>
              <a:t>db</a:t>
            </a:r>
            <a:r>
              <a:rPr lang="en-US" baseline="0" dirty="0" smtClean="0"/>
              <a:t> (called system x for anonymity).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161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25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153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3FC385-928C-4A31-914D-A2443872F620}" type="slidenum">
              <a:rPr lang="en-US"/>
              <a:pPr/>
              <a:t>45</a:t>
            </a:fld>
            <a:endParaRPr lang="en-US"/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900" y="754063"/>
            <a:ext cx="6629400" cy="37290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1118" y="4722507"/>
            <a:ext cx="5444769" cy="447453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The way this concept is manifested is by using a</a:t>
            </a:r>
            <a:r>
              <a:rPr lang="en-US" baseline="0" dirty="0" smtClean="0"/>
              <a:t> push – based model. 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aseline="0" dirty="0" smtClean="0"/>
              <a:t>The tuple currently processed </a:t>
            </a:r>
            <a:r>
              <a:rPr lang="en-US" dirty="0" smtClean="0"/>
              <a:t>is loaded into CPU registers,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All pipelining ancestor operators are applied,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smtClean="0"/>
              <a:t>And the tuple is materialized into the next pipeline breaker (e.g. </a:t>
            </a:r>
            <a:r>
              <a:rPr lang="en-US" b="1" dirty="0" smtClean="0"/>
              <a:t>hash join</a:t>
            </a:r>
            <a:r>
              <a:rPr lang="en-US" b="1" baseline="0" dirty="0" smtClean="0"/>
              <a:t> </a:t>
            </a:r>
            <a:r>
              <a:rPr lang="en-US" baseline="0" dirty="0" smtClean="0"/>
              <a:t>sides). </a:t>
            </a:r>
            <a:r>
              <a:rPr lang="en-US" i="1" baseline="0" dirty="0" smtClean="0"/>
              <a:t>Pipeline breaker</a:t>
            </a:r>
            <a:r>
              <a:rPr lang="en-US" baseline="0" dirty="0" smtClean="0"/>
              <a:t> is any operator causing data to be materialized, spilled in memory in our case, such as an aggregate </a:t>
            </a:r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baseline="0" dirty="0" smtClean="0"/>
              <a:t>operator, or a hash-join requiring a </a:t>
            </a:r>
            <a:r>
              <a:rPr lang="en-US" baseline="0" dirty="0" err="1" smtClean="0"/>
              <a:t>hashtable</a:t>
            </a:r>
            <a:r>
              <a:rPr lang="en-US" baseline="0" dirty="0" smtClean="0"/>
              <a:t> to be built.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efficient implementation of such a model requires having code applied</a:t>
            </a:r>
            <a:r>
              <a:rPr lang="en-US" baseline="0" dirty="0" smtClean="0"/>
              <a:t> to register-based data.</a:t>
            </a:r>
          </a:p>
          <a:p>
            <a:r>
              <a:rPr lang="en-US" baseline="0" dirty="0" smtClean="0"/>
              <a:t>In order to achieve such a fine-grained control of execution, the authors apply code generation techniques, relying on compiler infrastructure to dictate which values</a:t>
            </a:r>
          </a:p>
          <a:p>
            <a:r>
              <a:rPr lang="en-US" baseline="0" dirty="0" smtClean="0"/>
              <a:t>are placed in registers.</a:t>
            </a:r>
            <a:endParaRPr lang="en-US" dirty="0" smtClean="0"/>
          </a:p>
          <a:p>
            <a:r>
              <a:rPr lang="en-US" dirty="0" smtClean="0"/>
              <a:t>----------------------------------------------------------------------------------------------------------------------</a:t>
            </a:r>
          </a:p>
          <a:p>
            <a:r>
              <a:rPr lang="en-US" dirty="0" smtClean="0"/>
              <a:t>Pipeline breaker: </a:t>
            </a:r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they cause values to be evicted from registers and “spilled to memory. Don’t allow pipelining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 to get all this fine grained control? How not to have</a:t>
            </a:r>
            <a:r>
              <a:rPr lang="en-US" baseline="0" dirty="0" smtClean="0"/>
              <a:t> a function call ruining everything?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“Hot Path of execution”</a:t>
            </a:r>
          </a:p>
          <a:p>
            <a:endParaRPr lang="en-US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complex part of the query processing (e.g., complex data structure management or spilling to disk) is written in C++, and forms the cogwheels</a:t>
            </a:r>
            <a:endParaRPr lang="el-GR" dirty="0" smtClean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 smtClean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 smtClean="0"/>
          </a:p>
          <a:p>
            <a:pPr marL="391686" marR="0" indent="-2937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Generate code to handle tuple processing</a:t>
            </a:r>
          </a:p>
          <a:p>
            <a:pPr marL="391686" marR="0" indent="-2937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Complex code pieces unchanged</a:t>
            </a:r>
          </a:p>
          <a:p>
            <a:pPr marL="391686" marR="0" indent="-2937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/>
          </a:p>
          <a:p>
            <a:pPr marL="391686" marR="0" indent="-2937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r>
              <a:rPr lang="en-US" dirty="0" smtClean="0"/>
              <a:t>-------------------------------------------------</a:t>
            </a:r>
          </a:p>
          <a:p>
            <a:pPr marL="391686" marR="0" indent="-2937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/>
          </a:p>
          <a:p>
            <a:pPr marL="391686" marR="0" indent="-2937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45000"/>
              <a:buFontTx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  <a:defRPr/>
            </a:pPr>
            <a:endParaRPr lang="en-US" dirty="0" smtClean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 smtClean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 smtClean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 smtClean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 smtClean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35415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089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Comparison</a:t>
            </a:r>
            <a:r>
              <a:rPr lang="en-US" baseline="0" dirty="0" smtClean="0"/>
              <a:t> not 100% fair, different hardware. But difference of 1 order of magnitude is huge, and not attributed to different hardware that is comparable. It is attributed to lower complexity!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483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8900" y="746125"/>
            <a:ext cx="6629400" cy="3729038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The traditional </a:t>
            </a:r>
            <a:r>
              <a:rPr lang="en-US" dirty="0" smtClean="0"/>
              <a:t>method</a:t>
            </a:r>
            <a:r>
              <a:rPr lang="en-US" baseline="0" dirty="0" smtClean="0"/>
              <a:t> </a:t>
            </a:r>
            <a:r>
              <a:rPr lang="en-US" baseline="0" dirty="0" smtClean="0"/>
              <a:t>is the Volcano iterator model.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the Volcano iterator model, the query is rewritten into a tree of operators representing actions such as selections, projections, and joins.</a:t>
            </a:r>
          </a:p>
          <a:p>
            <a:r>
              <a:rPr lang="en-US" baseline="0" dirty="0" smtClean="0"/>
              <a:t>Every operator exposes the same pull-based interface, consisting of an open, next and close function call of an iterator.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When an operator issues a next call, it is forwarded to its children nodes, which again call next, and it results in a tuple being produced and returned upwards to the operator originally requesting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During query evaluation, each operator will therefore end up producing a tuple stream.</a:t>
            </a:r>
          </a:p>
          <a:p>
            <a:r>
              <a:rPr lang="en-US" baseline="0" dirty="0" smtClean="0"/>
              <a:t>To sum up, Volcano offers a simple, intuitive interface, which also enables pipelined execution, in the sense that produced tuples from one operator can be generally be passed to the</a:t>
            </a:r>
          </a:p>
          <a:p>
            <a:r>
              <a:rPr lang="en-US" baseline="0" dirty="0" smtClean="0"/>
              <a:t>parent operators without copying in another place in memory.</a:t>
            </a:r>
          </a:p>
          <a:p>
            <a:r>
              <a:rPr lang="en-US" baseline="0" dirty="0" smtClean="0"/>
              <a:t>---------------------------------------------------------</a:t>
            </a:r>
          </a:p>
          <a:p>
            <a:r>
              <a:rPr lang="en-US" dirty="0" smtClean="0"/>
              <a:t>* pipelining</a:t>
            </a:r>
            <a:endParaRPr lang="el-GR" dirty="0" smtClean="0"/>
          </a:p>
          <a:p>
            <a:endParaRPr lang="en-GB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smtClean="0"/>
              <a:t>pull-based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time it takes to call a virtual member function is a few clock cycles more than it takes to call a non-virtual member function, provided that the function call statement always calls the same version of the virtual function. If the version changes then you will get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misprediction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penalty of 10 - 30 clock cycles. The rules for prediction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misprediction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virtual function calls is the same as for switch statements...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7F2806-EF30-444D-A89F-4CEF79562646}" type="slidenum">
              <a:rPr lang="en-GB" smtClean="0"/>
              <a:pPr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6065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75B46A-7982-48E9-98EF-2DDD258F173C}" type="slidenum">
              <a:rPr lang="en-US"/>
              <a:pPr/>
              <a:t>54</a:t>
            </a:fld>
            <a:endParaRPr lang="en-US"/>
          </a:p>
        </p:txBody>
      </p:sp>
      <p:sp>
        <p:nvSpPr>
          <p:cNvPr id="15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900" y="754063"/>
            <a:ext cx="6629400" cy="37290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1118" y="4722507"/>
            <a:ext cx="5444769" cy="447453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normAutofit fontScale="70000" lnSpcReduction="20000"/>
          </a:bodyPr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very abstractions that make the Volcano iterator model so simple also penalize its performance.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multiple function calls are needed per each tuple handled by an operator, this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results in a very large number of function calls.</a:t>
            </a:r>
          </a:p>
          <a:p>
            <a:pPr fontAlgn="base"/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function calls also lead to branch mispredictions, as they are either typically either virtual or made through a function pointer.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fact that the control flow is constantly changing leads to poor code locality.</a:t>
            </a:r>
          </a:p>
          <a:p>
            <a:pPr fontAlgn="base"/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result of all these is that the real work that needed to be done to evaluate the query, ends up being only a fraction of the total execution cost.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ITERATOR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INTERFACE DOES NOT CONTROL THE FLOW OF PIPELINED OPERATORS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also can’t be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inlined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to predict because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indirect jump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Cause two data cache misses and one instruction cache miss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worst case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function call per tuple for each operator =&gt;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Costly</a:t>
            </a:r>
          </a:p>
          <a:p>
            <a:pPr fontAlgn="base"/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Abstract nature =&gt; Virtual calls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flow constantly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changing =&gt; Poor locality [</a:t>
            </a:r>
            <a:r>
              <a:rPr lang="en-GB" dirty="0" smtClean="0"/>
              <a:t>the working set of instructions being executed is large]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time it takes to call a virtual member function is a few clock cycles more than it takes to call a non-virtual member function, provided that the function call statement always calls the same version of the virtual function. If the version changes then you will get 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misprediction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penalty of 10 - 30 clock cycles. The rules for prediction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misprediction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virtual function calls is the same as for switch statements...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 the contrary: Very good code locality if small code fragments are working on large amounts of data in tight loops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millions of virtual function calls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flow constantly changes between operators =&gt; Code locality issues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branch prediction and cache locality suffer</a:t>
            </a:r>
          </a:p>
          <a:p>
            <a:endParaRPr lang="en-GB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GB" b="1" dirty="0" smtClean="0"/>
              <a:t>Poor Code Locality</a:t>
            </a:r>
          </a:p>
          <a:p>
            <a:r>
              <a:rPr lang="en-GB" dirty="0" smtClean="0"/>
              <a:t>Frequent L1 instruction cache misses indicate potential opportunities to improve performance by reducing the working set of instructions being executed; in other words by improving code locality.</a:t>
            </a: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286614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1484B68-C2B1-49E4-92AA-63A090B7AEBD}" type="slidenum">
              <a:rPr lang="en-US"/>
              <a:pPr/>
              <a:t>55</a:t>
            </a:fld>
            <a:endParaRPr lang="en-US"/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8900" y="754063"/>
            <a:ext cx="6629400" cy="372903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1118" y="4722507"/>
            <a:ext cx="5444769" cy="447453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normAutofit lnSpcReduction="10000"/>
          </a:bodyPr>
          <a:lstStyle/>
          <a:p>
            <a:r>
              <a:rPr lang="en-GB" dirty="0" smtClean="0"/>
              <a:t>An attempt</a:t>
            </a:r>
            <a:r>
              <a:rPr lang="en-GB" baseline="0" dirty="0" smtClean="0"/>
              <a:t> to reduce these costs came from the world of column stores.</a:t>
            </a:r>
          </a:p>
          <a:p>
            <a:r>
              <a:rPr lang="en-GB" baseline="0" dirty="0" smtClean="0"/>
              <a:t>The intuition is that the input of each operator is not a tuple, but a block of values.</a:t>
            </a:r>
          </a:p>
          <a:p>
            <a:r>
              <a:rPr lang="en-GB" baseline="0" dirty="0" smtClean="0"/>
              <a:t>In the extreme case that is met in traditional column stores, the entire columns of data are provided as input to each operator.</a:t>
            </a:r>
          </a:p>
          <a:p>
            <a:r>
              <a:rPr lang="en-GB" baseline="0" dirty="0" smtClean="0"/>
              <a:t>The effect of this technique is that next() calls of the iterators are fewer, or even reduced to only one call as in column stores,</a:t>
            </a:r>
          </a:p>
          <a:p>
            <a:r>
              <a:rPr lang="en-GB" baseline="0" dirty="0" smtClean="0"/>
              <a:t>better locality is achieved as small pieces of code operate over multiple data values, and the amount of branching is also reduced.</a:t>
            </a:r>
          </a:p>
          <a:p>
            <a:endParaRPr lang="en-GB" baseline="0" dirty="0" smtClean="0"/>
          </a:p>
          <a:p>
            <a:r>
              <a:rPr lang="en-GB" baseline="0" dirty="0" smtClean="0"/>
              <a:t>On the other hand, it is now harder to pipeline entire blocks of values, therefore materializing increases the amount of memory required for evaluation.</a:t>
            </a:r>
          </a:p>
          <a:p>
            <a:r>
              <a:rPr lang="en-GB" baseline="0" dirty="0" smtClean="0"/>
              <a:t>What the authors of this work argue is that a new approach is needed, offering the performance benefits of </a:t>
            </a:r>
            <a:r>
              <a:rPr lang="en-GB" baseline="0" dirty="0" err="1" smtClean="0"/>
              <a:t>vectorized</a:t>
            </a:r>
            <a:r>
              <a:rPr lang="en-GB" baseline="0" dirty="0" smtClean="0"/>
              <a:t> execution, w/o sacrificing pipelining capabilities.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(How? No degrees of freedom + Less branches in actual code. Also opt for data dependencies </a:t>
            </a:r>
            <a:r>
              <a:rPr lang="en-GB" baseline="0" dirty="0" err="1" smtClean="0"/>
              <a:t>vs</a:t>
            </a:r>
            <a:r>
              <a:rPr lang="en-GB" baseline="0" dirty="0" smtClean="0"/>
              <a:t> branches. Not always a clear winner)</a:t>
            </a:r>
          </a:p>
          <a:p>
            <a:endParaRPr lang="en-GB" baseline="0" dirty="0" smtClean="0"/>
          </a:p>
          <a:p>
            <a:r>
              <a:rPr lang="en-GB" baseline="0" dirty="0" smtClean="0"/>
              <a:t>------------------------------------------------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control dependencies can be converted into data dependencies by treating the result of the comparison as a variable [21]. Second, comparison results can be used as masks for subsequent operations [24]. We call this general approach nullification and illustrate it by rewriting the loop above as: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equal = (key != table[hash].key ? 1 : 0) - 1;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table[hash].count -= equal;</a:t>
            </a:r>
          </a:p>
          <a:p>
            <a:r>
              <a:rPr lang="en-GB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table[hash].sum += value &amp; equal;</a:t>
            </a:r>
            <a:endParaRPr lang="en-GB" baseline="0" dirty="0" smtClean="0"/>
          </a:p>
          <a:p>
            <a:r>
              <a:rPr lang="en-GB" baseline="0" dirty="0" smtClean="0"/>
              <a:t>------------------------------------------------</a:t>
            </a:r>
          </a:p>
          <a:p>
            <a:r>
              <a:rPr lang="en-GB" baseline="0" dirty="0" smtClean="0"/>
              <a:t>Combine columnar execution + Volcano model</a:t>
            </a:r>
          </a:p>
          <a:p>
            <a:endParaRPr lang="en-GB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cap="none" normalizeH="0" baseline="0" dirty="0" smtClean="0">
                <a:ln>
                  <a:noFill/>
                </a:ln>
                <a:effectLst/>
              </a:rPr>
              <a:t>Difficult to pipeline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WenQuanYi Micro Hei" charset="0"/>
              <a:cs typeface="WenQuanYi Micro Hei" charset="0"/>
            </a:endParaRPr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31912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baseline="0" dirty="0" smtClean="0"/>
              <a:t>How can we improve these issues of interpretation.</a:t>
            </a:r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Problem arises because of generic code and because of extensive use of function calls!</a:t>
            </a:r>
          </a:p>
          <a:p>
            <a:pPr marL="0" indent="0">
              <a:buFont typeface="Arial" charset="0"/>
              <a:buNone/>
            </a:pPr>
            <a:endParaRPr lang="en-US" baseline="0" dirty="0" smtClean="0"/>
          </a:p>
          <a:p>
            <a:pPr marL="0" indent="0">
              <a:buFont typeface="Arial" charset="0"/>
              <a:buNone/>
            </a:pPr>
            <a:r>
              <a:rPr lang="en-US" baseline="0" dirty="0" smtClean="0"/>
              <a:t>type-specific code:</a:t>
            </a:r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Function calls are eliminated! </a:t>
            </a:r>
            <a:r>
              <a:rPr lang="en-US" dirty="0" err="1" smtClean="0"/>
              <a:t>read_tuple</a:t>
            </a:r>
            <a:r>
              <a:rPr lang="en-US" dirty="0" smtClean="0"/>
              <a:t> and</a:t>
            </a:r>
            <a:r>
              <a:rPr lang="en-US" baseline="0" dirty="0" smtClean="0"/>
              <a:t> getting a particular attribute </a:t>
            </a:r>
            <a:r>
              <a:rPr lang="en-US" dirty="0" smtClean="0"/>
              <a:t>becomes</a:t>
            </a:r>
            <a:r>
              <a:rPr lang="en-US" baseline="0" dirty="0" smtClean="0"/>
              <a:t> simple </a:t>
            </a:r>
            <a:r>
              <a:rPr lang="en-US" baseline="0" dirty="0" err="1" smtClean="0"/>
              <a:t>arithmetics</a:t>
            </a:r>
            <a:r>
              <a:rPr lang="en-US" baseline="0" dirty="0" smtClean="0"/>
              <a:t> over the in-memory page data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predicate</a:t>
            </a:r>
            <a:r>
              <a:rPr lang="en-US" baseline="0" dirty="0" smtClean="0"/>
              <a:t> check becomes a single line/again no function call!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Matches(</a:t>
            </a:r>
            <a:r>
              <a:rPr lang="mr-IN" baseline="0" dirty="0" smtClean="0"/>
              <a:t>…</a:t>
            </a:r>
            <a:r>
              <a:rPr lang="en-US" baseline="0" dirty="0" smtClean="0"/>
              <a:t>) is generic code </a:t>
            </a:r>
            <a:r>
              <a:rPr lang="en-US" baseline="0" dirty="0" smtClean="0">
                <a:sym typeface="Wingdings"/>
              </a:rPr>
              <a:t></a:t>
            </a:r>
            <a:r>
              <a:rPr lang="en-US" baseline="0" dirty="0" smtClean="0"/>
              <a:t> inside matches(</a:t>
            </a:r>
            <a:r>
              <a:rPr lang="mr-IN" baseline="0" dirty="0" smtClean="0"/>
              <a:t>…</a:t>
            </a:r>
            <a:r>
              <a:rPr lang="en-US" baseline="0" dirty="0" smtClean="0"/>
              <a:t>.) we have lot of code for type checking &amp; casting/also expensive but can be avoided because we know the expected types at the time of query!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39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15721 -&gt; spring2016</a:t>
            </a:r>
            <a:r>
              <a:rPr lang="en-US" baseline="0" dirty="0" smtClean="0"/>
              <a:t> -&gt; 02.pdf (1-2 slides)</a:t>
            </a:r>
          </a:p>
          <a:p>
            <a:r>
              <a:rPr lang="en-US" baseline="0" dirty="0" smtClean="0"/>
              <a:t>Main: fall2017/slides/10-queryprocessing.pdf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3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3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275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too many function calls per tuple. Function calls ARE EXPENSIVE.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45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19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589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6525" y="765175"/>
            <a:ext cx="6826250" cy="38401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403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886200"/>
            <a:ext cx="103632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grpSp>
        <p:nvGrpSpPr>
          <p:cNvPr id="13319" name="Group 7"/>
          <p:cNvGrpSpPr>
            <a:grpSpLocks noChangeAspect="1"/>
          </p:cNvGrpSpPr>
          <p:nvPr/>
        </p:nvGrpSpPr>
        <p:grpSpPr bwMode="auto">
          <a:xfrm>
            <a:off x="9550401" y="6096000"/>
            <a:ext cx="2120900" cy="457200"/>
            <a:chOff x="3269" y="1445"/>
            <a:chExt cx="1680" cy="482"/>
          </a:xfrm>
        </p:grpSpPr>
        <p:sp>
          <p:nvSpPr>
            <p:cNvPr id="13320" name="Rectangle 8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3321" name="Freeform 9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3322" name="Freeform 10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3323" name="Freeform 11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3324" name="Freeform 12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3325" name="Freeform 13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3326" name="Rectangle 14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3327" name="Freeform 15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pic>
        <p:nvPicPr>
          <p:cNvPr id="13" name="Picture 12" descr="dias_color_proposals_0142_3D_mediu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39" y="6058083"/>
            <a:ext cx="1958347" cy="5711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B124F-D3AE-4AEB-B238-04968465F6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05E198-EA6C-4BFE-A482-9201B0249C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3251200" cy="476250"/>
          </a:xfrm>
        </p:spPr>
        <p:txBody>
          <a:bodyPr/>
          <a:lstStyle>
            <a:lvl1pPr>
              <a:defRPr/>
            </a:lvl1pPr>
          </a:lstStyle>
          <a:p>
            <a:fld id="{1C2F872F-421D-4B65-AAA3-129D049C92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3251200" cy="476250"/>
          </a:xfrm>
        </p:spPr>
        <p:txBody>
          <a:bodyPr/>
          <a:lstStyle>
            <a:lvl1pPr>
              <a:defRPr/>
            </a:lvl1pPr>
          </a:lstStyle>
          <a:p>
            <a:fld id="{3B99274B-176E-435C-8857-84979719B9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609600" y="1219201"/>
            <a:ext cx="10972800" cy="4906963"/>
          </a:xfrm>
        </p:spPr>
        <p:txBody>
          <a:bodyPr/>
          <a:lstStyle/>
          <a:p>
            <a:r>
              <a:rPr lang="en-US" smtClean="0"/>
              <a:t>Click icon to add chart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3251200" cy="476250"/>
          </a:xfrm>
        </p:spPr>
        <p:txBody>
          <a:bodyPr/>
          <a:lstStyle>
            <a:lvl1pPr>
              <a:defRPr/>
            </a:lvl1pPr>
          </a:lstStyle>
          <a:p>
            <a:fld id="{E783343F-3840-485D-A731-06527D2D3B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54189-C436-47D0-AC37-8484B13A8E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5F9E2-ACF0-4066-8FCC-6FF3D74F20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19201"/>
            <a:ext cx="53848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462274-4D91-4102-8B2B-567009310D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409BE-044C-40FD-B391-8DFF2F79F7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970BD-9972-4D08-B83E-9264E792A2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FC239-7393-457C-9CC3-689C6419CA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C460BC-0006-4CBA-B4E4-B3FFD2C25E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775200" y="6172200"/>
            <a:ext cx="28448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74E61-B26F-43A7-8A14-05F02F28A8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19201"/>
            <a:ext cx="109728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325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150ECFD-5807-44D9-AF3B-3260B807F6A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32" name="Group 208"/>
          <p:cNvGrpSpPr>
            <a:grpSpLocks noChangeAspect="1"/>
          </p:cNvGrpSpPr>
          <p:nvPr/>
        </p:nvGrpSpPr>
        <p:grpSpPr bwMode="auto">
          <a:xfrm>
            <a:off x="10790768" y="1"/>
            <a:ext cx="1401233" cy="301625"/>
            <a:chOff x="3269" y="1445"/>
            <a:chExt cx="1680" cy="482"/>
          </a:xfrm>
        </p:grpSpPr>
        <p:sp>
          <p:nvSpPr>
            <p:cNvPr id="1224" name="Rectangle 200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25" name="Freeform 201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26" name="Freeform 202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27" name="Freeform 203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28" name="Freeform 204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29" name="Freeform 205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30" name="Rectangle 206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31" name="Freeform 207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grpSp>
        <p:nvGrpSpPr>
          <p:cNvPr id="1242" name="Group 218"/>
          <p:cNvGrpSpPr>
            <a:grpSpLocks/>
          </p:cNvGrpSpPr>
          <p:nvPr/>
        </p:nvGrpSpPr>
        <p:grpSpPr bwMode="auto">
          <a:xfrm>
            <a:off x="1" y="0"/>
            <a:ext cx="11027833" cy="300038"/>
            <a:chOff x="4608" y="240"/>
            <a:chExt cx="362" cy="189"/>
          </a:xfrm>
        </p:grpSpPr>
        <p:sp>
          <p:nvSpPr>
            <p:cNvPr id="1235" name="Freeform 211"/>
            <p:cNvSpPr>
              <a:spLocks noChangeAspect="1"/>
            </p:cNvSpPr>
            <p:nvPr userDrawn="1"/>
          </p:nvSpPr>
          <p:spPr bwMode="auto">
            <a:xfrm>
              <a:off x="4608" y="240"/>
              <a:ext cx="215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36" name="Freeform 212"/>
            <p:cNvSpPr>
              <a:spLocks noChangeAspect="1"/>
            </p:cNvSpPr>
            <p:nvPr userDrawn="1"/>
          </p:nvSpPr>
          <p:spPr bwMode="auto">
            <a:xfrm>
              <a:off x="4752" y="240"/>
              <a:ext cx="218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pic>
        <p:nvPicPr>
          <p:cNvPr id="17" name="Picture 4" descr="C:\Users\kingherc\Desktop\svn\2013-damon-scheduler\technohour\tmp\Untitled-4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2438" y="19890"/>
            <a:ext cx="994125" cy="28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emf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6.emf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omepages.inf.ed.ac.uk/mc/Publications/krikellas_thesis.pdf" TargetMode="External"/><Relationship Id="rId4" Type="http://schemas.openxmlformats.org/officeDocument/2006/relationships/image" Target="../media/image4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homepages.inf.ed.ac.uk/mc/Publications/krikellas_thesis.pdf" TargetMode="External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emf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emf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6.emf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209800" y="620689"/>
            <a:ext cx="7772400" cy="1470025"/>
          </a:xfrm>
        </p:spPr>
        <p:txBody>
          <a:bodyPr/>
          <a:lstStyle/>
          <a:p>
            <a:r>
              <a:rPr lang="en-US" dirty="0" smtClean="0"/>
              <a:t>CS422</a:t>
            </a:r>
            <a:br>
              <a:rPr lang="en-US" dirty="0" smtClean="0"/>
            </a:br>
            <a:r>
              <a:rPr lang="en-US" dirty="0" smtClean="0"/>
              <a:t>Database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209800" y="2204864"/>
            <a:ext cx="7772400" cy="2016224"/>
          </a:xfrm>
        </p:spPr>
        <p:txBody>
          <a:bodyPr anchor="b" anchorCtr="0"/>
          <a:lstStyle/>
          <a:p>
            <a:pPr algn="ctr"/>
            <a:r>
              <a:rPr lang="en-US" b="1" dirty="0" smtClean="0"/>
              <a:t>Query Processing</a:t>
            </a:r>
            <a:endParaRPr lang="en-US" sz="2400" b="1" dirty="0"/>
          </a:p>
          <a:p>
            <a:endParaRPr lang="en-US" sz="2400" dirty="0"/>
          </a:p>
          <a:p>
            <a:pPr algn="ctr"/>
            <a:r>
              <a:rPr lang="en-US" sz="2400" dirty="0"/>
              <a:t>Data-Intensive Applications and Systems (DIAS) Laboratory</a:t>
            </a:r>
            <a:br>
              <a:rPr lang="en-US" sz="2400" dirty="0"/>
            </a:br>
            <a:r>
              <a:rPr lang="fr-FR" sz="2400" dirty="0"/>
              <a:t>École Polytechnique Fédérale de Lausanne</a:t>
            </a:r>
            <a:endParaRPr lang="el-GR" sz="2400" dirty="0"/>
          </a:p>
        </p:txBody>
      </p:sp>
      <p:sp>
        <p:nvSpPr>
          <p:cNvPr id="8" name="Subtitle 5"/>
          <p:cNvSpPr txBox="1">
            <a:spLocks/>
          </p:cNvSpPr>
          <p:nvPr/>
        </p:nvSpPr>
        <p:spPr bwMode="auto">
          <a:xfrm>
            <a:off x="119336" y="5387976"/>
            <a:ext cx="517396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400" kern="0" dirty="0"/>
              <a:t>Some slides adapted from: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kern="0" dirty="0"/>
              <a:t>Andy </a:t>
            </a:r>
            <a:r>
              <a:rPr lang="en-US" sz="2400" kern="0" dirty="0" err="1"/>
              <a:t>Pavlo</a:t>
            </a:r>
            <a:endParaRPr lang="en-US" sz="2400" kern="0" dirty="0"/>
          </a:p>
          <a:p>
            <a:pPr marL="342900" indent="-342900">
              <a:buFont typeface="Arial" charset="0"/>
              <a:buChar char="•"/>
            </a:pPr>
            <a:r>
              <a:rPr lang="en-US" sz="2400" kern="0" dirty="0"/>
              <a:t>CS-322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44255" y="4335240"/>
            <a:ext cx="59166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“If we have data, let’s look at data. </a:t>
            </a:r>
            <a:br>
              <a:rPr lang="en-US" i="1" dirty="0"/>
            </a:br>
            <a:r>
              <a:rPr lang="en-US" i="1" dirty="0"/>
              <a:t>If all we have are opinions, let’s go with mine”</a:t>
            </a:r>
            <a:br>
              <a:rPr lang="en-US" i="1" dirty="0"/>
            </a:br>
            <a:r>
              <a:rPr lang="en-US" i="1" dirty="0"/>
              <a:t>– Jim Barksdale</a:t>
            </a:r>
          </a:p>
        </p:txBody>
      </p:sp>
    </p:spTree>
    <p:extLst>
      <p:ext uri="{BB962C8B-B14F-4D97-AF65-F5344CB8AC3E}">
        <p14:creationId xmlns:p14="http://schemas.microsoft.com/office/powerpoint/2010/main" val="15035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(Interpreted) Expression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10972800" cy="5502274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DBMS represents a WHERE</a:t>
            </a:r>
            <a:br>
              <a:rPr lang="en-US" dirty="0" smtClean="0"/>
            </a:br>
            <a:r>
              <a:rPr lang="en-US" dirty="0" smtClean="0"/>
              <a:t>clause as an </a:t>
            </a:r>
            <a:r>
              <a:rPr lang="en-US" b="1" dirty="0" smtClean="0"/>
              <a:t>expression tree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Nodes in the tree represent</a:t>
            </a:r>
            <a:br>
              <a:rPr lang="en-US" dirty="0" smtClean="0"/>
            </a:br>
            <a:r>
              <a:rPr lang="en-US" dirty="0" smtClean="0"/>
              <a:t>different expression types:</a:t>
            </a:r>
          </a:p>
          <a:p>
            <a:r>
              <a:rPr lang="en-US" sz="2800" dirty="0" smtClean="0"/>
              <a:t>Comparisons (=, &lt;, &gt;, !=)</a:t>
            </a:r>
          </a:p>
          <a:p>
            <a:r>
              <a:rPr lang="en-US" sz="2800" dirty="0" smtClean="0"/>
              <a:t>Conjunction (AND), Disjunction (OR)</a:t>
            </a:r>
          </a:p>
          <a:p>
            <a:r>
              <a:rPr lang="en-US" sz="2800" dirty="0" smtClean="0"/>
              <a:t>Arithmetic Operators (+,-,*,/,%)</a:t>
            </a:r>
          </a:p>
          <a:p>
            <a:r>
              <a:rPr lang="en-US" sz="2800" dirty="0" smtClean="0"/>
              <a:t>Constant Values</a:t>
            </a:r>
          </a:p>
          <a:p>
            <a:r>
              <a:rPr lang="en-US" sz="2800" dirty="0" smtClean="0"/>
              <a:t>Tuple Attribute References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057"/>
          <a:stretch/>
        </p:blipFill>
        <p:spPr>
          <a:xfrm>
            <a:off x="6391946" y="1055391"/>
            <a:ext cx="4055217" cy="17236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28048" y="1916832"/>
            <a:ext cx="3528392" cy="720080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832304" y="3284984"/>
            <a:ext cx="1296144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AND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067180" y="4513076"/>
            <a:ext cx="1296144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&gt;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669212" y="4532939"/>
            <a:ext cx="1296144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=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86524" y="6150446"/>
            <a:ext cx="1584176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Attribute(A.id)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803752" y="6143624"/>
            <a:ext cx="1584176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Attribute(A.id)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520980" y="6143624"/>
            <a:ext cx="1535460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Attribute(</a:t>
            </a:r>
            <a:r>
              <a:rPr lang="en-US" sz="1800" dirty="0" err="1" smtClean="0">
                <a:solidFill>
                  <a:schemeClr val="tx1"/>
                </a:solidFill>
              </a:rPr>
              <a:t>val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0156700" y="6143624"/>
            <a:ext cx="1535460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Constant(100)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9639300" y="3797300"/>
            <a:ext cx="1195489" cy="685800"/>
          </a:xfrm>
          <a:custGeom>
            <a:avLst/>
            <a:gdLst>
              <a:gd name="connsiteX0" fmla="*/ 0 w 1195489"/>
              <a:gd name="connsiteY0" fmla="*/ 0 h 685800"/>
              <a:gd name="connsiteX1" fmla="*/ 1054100 w 1195489"/>
              <a:gd name="connsiteY1" fmla="*/ 292100 h 685800"/>
              <a:gd name="connsiteX2" fmla="*/ 1155700 w 1195489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5489" h="685800">
                <a:moveTo>
                  <a:pt x="0" y="0"/>
                </a:moveTo>
                <a:cubicBezTo>
                  <a:pt x="430741" y="88900"/>
                  <a:pt x="861483" y="177800"/>
                  <a:pt x="1054100" y="292100"/>
                </a:cubicBezTo>
                <a:cubicBezTo>
                  <a:pt x="1246717" y="406400"/>
                  <a:pt x="1201208" y="546100"/>
                  <a:pt x="1155700" y="6858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5781300" y="5029200"/>
            <a:ext cx="2410200" cy="1104900"/>
          </a:xfrm>
          <a:custGeom>
            <a:avLst/>
            <a:gdLst>
              <a:gd name="connsiteX0" fmla="*/ 2410200 w 2410200"/>
              <a:gd name="connsiteY0" fmla="*/ 0 h 1104900"/>
              <a:gd name="connsiteX1" fmla="*/ 327400 w 2410200"/>
              <a:gd name="connsiteY1" fmla="*/ 609600 h 1104900"/>
              <a:gd name="connsiteX2" fmla="*/ 35300 w 241020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0200" h="1104900">
                <a:moveTo>
                  <a:pt x="2410200" y="0"/>
                </a:moveTo>
                <a:cubicBezTo>
                  <a:pt x="1566708" y="212725"/>
                  <a:pt x="723217" y="425450"/>
                  <a:pt x="327400" y="609600"/>
                </a:cubicBezTo>
                <a:cubicBezTo>
                  <a:pt x="-68417" y="793750"/>
                  <a:pt x="-16559" y="949325"/>
                  <a:pt x="35300" y="11049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580354" y="5054600"/>
            <a:ext cx="738146" cy="1092200"/>
          </a:xfrm>
          <a:custGeom>
            <a:avLst/>
            <a:gdLst>
              <a:gd name="connsiteX0" fmla="*/ 738146 w 738146"/>
              <a:gd name="connsiteY0" fmla="*/ 0 h 1092200"/>
              <a:gd name="connsiteX1" fmla="*/ 115846 w 738146"/>
              <a:gd name="connsiteY1" fmla="*/ 723900 h 1092200"/>
              <a:gd name="connsiteX2" fmla="*/ 1546 w 738146"/>
              <a:gd name="connsiteY2" fmla="*/ 1092200 h 109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8146" h="1092200">
                <a:moveTo>
                  <a:pt x="738146" y="0"/>
                </a:moveTo>
                <a:cubicBezTo>
                  <a:pt x="488379" y="270933"/>
                  <a:pt x="238613" y="541867"/>
                  <a:pt x="115846" y="723900"/>
                </a:cubicBezTo>
                <a:cubicBezTo>
                  <a:pt x="-6921" y="905933"/>
                  <a:pt x="-2688" y="999066"/>
                  <a:pt x="1546" y="10922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9294313" y="5016500"/>
            <a:ext cx="1373687" cy="1117600"/>
          </a:xfrm>
          <a:custGeom>
            <a:avLst/>
            <a:gdLst>
              <a:gd name="connsiteX0" fmla="*/ 1373687 w 1373687"/>
              <a:gd name="connsiteY0" fmla="*/ 0 h 1117600"/>
              <a:gd name="connsiteX1" fmla="*/ 217987 w 1373687"/>
              <a:gd name="connsiteY1" fmla="*/ 508000 h 1117600"/>
              <a:gd name="connsiteX2" fmla="*/ 2087 w 1373687"/>
              <a:gd name="connsiteY2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3687" h="1117600">
                <a:moveTo>
                  <a:pt x="1373687" y="0"/>
                </a:moveTo>
                <a:cubicBezTo>
                  <a:pt x="910137" y="160866"/>
                  <a:pt x="446587" y="321733"/>
                  <a:pt x="217987" y="508000"/>
                </a:cubicBezTo>
                <a:cubicBezTo>
                  <a:pt x="-10613" y="694267"/>
                  <a:pt x="-4263" y="905933"/>
                  <a:pt x="2087" y="11176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10807700" y="5003800"/>
            <a:ext cx="354584" cy="1104900"/>
          </a:xfrm>
          <a:custGeom>
            <a:avLst/>
            <a:gdLst>
              <a:gd name="connsiteX0" fmla="*/ 0 w 354584"/>
              <a:gd name="connsiteY0" fmla="*/ 0 h 1104900"/>
              <a:gd name="connsiteX1" fmla="*/ 342900 w 354584"/>
              <a:gd name="connsiteY1" fmla="*/ 685800 h 1104900"/>
              <a:gd name="connsiteX2" fmla="*/ 241300 w 354584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584" h="1104900">
                <a:moveTo>
                  <a:pt x="0" y="0"/>
                </a:moveTo>
                <a:cubicBezTo>
                  <a:pt x="151341" y="250825"/>
                  <a:pt x="302683" y="501650"/>
                  <a:pt x="342900" y="685800"/>
                </a:cubicBezTo>
                <a:cubicBezTo>
                  <a:pt x="383117" y="869950"/>
                  <a:pt x="312208" y="987425"/>
                  <a:pt x="241300" y="11049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8153219" y="3810000"/>
            <a:ext cx="1257481" cy="673100"/>
          </a:xfrm>
          <a:custGeom>
            <a:avLst/>
            <a:gdLst>
              <a:gd name="connsiteX0" fmla="*/ 1257481 w 1257481"/>
              <a:gd name="connsiteY0" fmla="*/ 0 h 673100"/>
              <a:gd name="connsiteX1" fmla="*/ 177981 w 1257481"/>
              <a:gd name="connsiteY1" fmla="*/ 317500 h 673100"/>
              <a:gd name="connsiteX2" fmla="*/ 12881 w 1257481"/>
              <a:gd name="connsiteY2" fmla="*/ 6731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481" h="673100">
                <a:moveTo>
                  <a:pt x="1257481" y="0"/>
                </a:moveTo>
                <a:cubicBezTo>
                  <a:pt x="821447" y="102658"/>
                  <a:pt x="385414" y="205317"/>
                  <a:pt x="177981" y="317500"/>
                </a:cubicBezTo>
                <a:cubicBezTo>
                  <a:pt x="-29452" y="429683"/>
                  <a:pt x="-8286" y="551391"/>
                  <a:pt x="12881" y="6731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5015881" y="1556792"/>
            <a:ext cx="7056784" cy="1080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1488" y="1195913"/>
            <a:ext cx="3466728" cy="96010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SELECT </a:t>
            </a: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* </a:t>
            </a:r>
            <a:r>
              <a:rPr lang="en-US" sz="2400" b="1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FROM </a:t>
            </a:r>
            <a:r>
              <a:rPr lang="en-US" sz="2400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B </a:t>
            </a:r>
          </a:p>
          <a:p>
            <a:pPr marL="0" indent="0">
              <a:buNone/>
            </a:pP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WHERE </a:t>
            </a:r>
            <a:r>
              <a:rPr lang="en-US" sz="2400" dirty="0" err="1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B.val</a:t>
            </a:r>
            <a:r>
              <a:rPr lang="en-US" sz="2400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= </a:t>
            </a: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? </a:t>
            </a:r>
            <a:r>
              <a:rPr lang="en-US" sz="2400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+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1</a:t>
            </a:r>
            <a:endParaRPr lang="en-US" sz="2400" dirty="0">
              <a:latin typeface="Consolas" panose="020B0609020204030204" pitchFamily="49" charset="0"/>
              <a:ea typeface="Courier New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248128" y="1688903"/>
            <a:ext cx="2445670" cy="83099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Query Parameters</a:t>
            </a:r>
            <a:br>
              <a:rPr lang="en-US" dirty="0" smtClean="0"/>
            </a:br>
            <a:r>
              <a:rPr lang="en-US" dirty="0" smtClean="0"/>
              <a:t>(int:999)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839981" y="1672277"/>
            <a:ext cx="2115939" cy="830998"/>
            <a:chOff x="9839981" y="1675963"/>
            <a:chExt cx="2115939" cy="830998"/>
          </a:xfrm>
        </p:grpSpPr>
        <p:sp>
          <p:nvSpPr>
            <p:cNvPr id="16" name="Rectangle 15"/>
            <p:cNvSpPr/>
            <p:nvPr/>
          </p:nvSpPr>
          <p:spPr>
            <a:xfrm>
              <a:off x="9839981" y="1675963"/>
              <a:ext cx="2096408" cy="830997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9859512" y="1675964"/>
              <a:ext cx="2096408" cy="83099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dirty="0" smtClean="0"/>
                <a:t>Table Schema</a:t>
              </a:r>
              <a:br>
                <a:rPr lang="en-US" dirty="0" smtClean="0"/>
              </a:br>
              <a:r>
                <a:rPr lang="en-US" dirty="0" smtClean="0"/>
                <a:t>B(</a:t>
              </a:r>
              <a:r>
                <a:rPr lang="en-US" dirty="0" err="1" smtClean="0"/>
                <a:t>int:id</a:t>
              </a:r>
              <a:r>
                <a:rPr lang="en-US" dirty="0" smtClean="0"/>
                <a:t>, </a:t>
              </a:r>
              <a:r>
                <a:rPr lang="en-US" dirty="0" err="1" smtClean="0"/>
                <a:t>int:val</a:t>
              </a:r>
              <a:r>
                <a:rPr lang="en-US" dirty="0" smtClean="0"/>
                <a:t>)</a:t>
              </a:r>
              <a:endParaRPr lang="en-US" dirty="0"/>
            </a:p>
          </p:txBody>
        </p:sp>
      </p:grpSp>
      <p:sp>
        <p:nvSpPr>
          <p:cNvPr id="20" name="Rectangle 19"/>
          <p:cNvSpPr/>
          <p:nvPr/>
        </p:nvSpPr>
        <p:spPr>
          <a:xfrm>
            <a:off x="7248128" y="1675963"/>
            <a:ext cx="2406608" cy="830997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5154115" y="1688902"/>
            <a:ext cx="1900660" cy="830998"/>
            <a:chOff x="5154115" y="1675963"/>
            <a:chExt cx="1900660" cy="830998"/>
          </a:xfrm>
        </p:grpSpPr>
        <p:sp>
          <p:nvSpPr>
            <p:cNvPr id="17" name="Rectangle 16"/>
            <p:cNvSpPr/>
            <p:nvPr/>
          </p:nvSpPr>
          <p:spPr>
            <a:xfrm>
              <a:off x="5154115" y="1675964"/>
              <a:ext cx="1885068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dirty="0" smtClean="0"/>
                <a:t>Current Tuple</a:t>
              </a:r>
              <a:br>
                <a:rPr lang="en-US" dirty="0" smtClean="0"/>
              </a:br>
              <a:r>
                <a:rPr lang="en-US" dirty="0" smtClean="0"/>
                <a:t>(123, 1000)</a:t>
              </a:r>
              <a:endParaRPr 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165306" y="1675963"/>
              <a:ext cx="1889469" cy="830997"/>
            </a:xfrm>
            <a:prstGeom prst="rect">
              <a:avLst/>
            </a:prstGeom>
            <a:noFill/>
            <a:ln w="571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24" name="Rectangle 23"/>
          <p:cNvSpPr/>
          <p:nvPr/>
        </p:nvSpPr>
        <p:spPr>
          <a:xfrm>
            <a:off x="4898769" y="1122640"/>
            <a:ext cx="2493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Execution Context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8227988" y="2765516"/>
            <a:ext cx="1296144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=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9462864" y="3993608"/>
            <a:ext cx="1296144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787828" y="4013471"/>
            <a:ext cx="1573212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Attribute(</a:t>
            </a:r>
            <a:r>
              <a:rPr lang="en-US" sz="2000" dirty="0" err="1" smtClean="0">
                <a:solidFill>
                  <a:schemeClr val="tx1"/>
                </a:solidFill>
              </a:rPr>
              <a:t>val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916664" y="5624156"/>
            <a:ext cx="1535460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Parameter(0)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552384" y="5624156"/>
            <a:ext cx="1535460" cy="504056"/>
          </a:xfrm>
          <a:prstGeom prst="rect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>
                <a:solidFill>
                  <a:schemeClr val="tx1"/>
                </a:solidFill>
              </a:rPr>
              <a:t>Constant(1)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9034984" y="3277832"/>
            <a:ext cx="1195489" cy="685800"/>
          </a:xfrm>
          <a:custGeom>
            <a:avLst/>
            <a:gdLst>
              <a:gd name="connsiteX0" fmla="*/ 0 w 1195489"/>
              <a:gd name="connsiteY0" fmla="*/ 0 h 685800"/>
              <a:gd name="connsiteX1" fmla="*/ 1054100 w 1195489"/>
              <a:gd name="connsiteY1" fmla="*/ 292100 h 685800"/>
              <a:gd name="connsiteX2" fmla="*/ 1155700 w 1195489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5489" h="685800">
                <a:moveTo>
                  <a:pt x="0" y="0"/>
                </a:moveTo>
                <a:cubicBezTo>
                  <a:pt x="430741" y="88900"/>
                  <a:pt x="861483" y="177800"/>
                  <a:pt x="1054100" y="292100"/>
                </a:cubicBezTo>
                <a:cubicBezTo>
                  <a:pt x="1246717" y="406400"/>
                  <a:pt x="1201208" y="546100"/>
                  <a:pt x="1155700" y="6858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8689997" y="4497032"/>
            <a:ext cx="1373687" cy="1117600"/>
          </a:xfrm>
          <a:custGeom>
            <a:avLst/>
            <a:gdLst>
              <a:gd name="connsiteX0" fmla="*/ 1373687 w 1373687"/>
              <a:gd name="connsiteY0" fmla="*/ 0 h 1117600"/>
              <a:gd name="connsiteX1" fmla="*/ 217987 w 1373687"/>
              <a:gd name="connsiteY1" fmla="*/ 508000 h 1117600"/>
              <a:gd name="connsiteX2" fmla="*/ 2087 w 1373687"/>
              <a:gd name="connsiteY2" fmla="*/ 11176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3687" h="1117600">
                <a:moveTo>
                  <a:pt x="1373687" y="0"/>
                </a:moveTo>
                <a:cubicBezTo>
                  <a:pt x="910137" y="160866"/>
                  <a:pt x="446587" y="321733"/>
                  <a:pt x="217987" y="508000"/>
                </a:cubicBezTo>
                <a:cubicBezTo>
                  <a:pt x="-10613" y="694267"/>
                  <a:pt x="-4263" y="905933"/>
                  <a:pt x="2087" y="11176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0203384" y="4484332"/>
            <a:ext cx="354584" cy="1104900"/>
          </a:xfrm>
          <a:custGeom>
            <a:avLst/>
            <a:gdLst>
              <a:gd name="connsiteX0" fmla="*/ 0 w 354584"/>
              <a:gd name="connsiteY0" fmla="*/ 0 h 1104900"/>
              <a:gd name="connsiteX1" fmla="*/ 342900 w 354584"/>
              <a:gd name="connsiteY1" fmla="*/ 685800 h 1104900"/>
              <a:gd name="connsiteX2" fmla="*/ 241300 w 354584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584" h="1104900">
                <a:moveTo>
                  <a:pt x="0" y="0"/>
                </a:moveTo>
                <a:cubicBezTo>
                  <a:pt x="151341" y="250825"/>
                  <a:pt x="302683" y="501650"/>
                  <a:pt x="342900" y="685800"/>
                </a:cubicBezTo>
                <a:cubicBezTo>
                  <a:pt x="383117" y="869950"/>
                  <a:pt x="312208" y="987425"/>
                  <a:pt x="241300" y="11049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548903" y="3290532"/>
            <a:ext cx="1257481" cy="673100"/>
          </a:xfrm>
          <a:custGeom>
            <a:avLst/>
            <a:gdLst>
              <a:gd name="connsiteX0" fmla="*/ 1257481 w 1257481"/>
              <a:gd name="connsiteY0" fmla="*/ 0 h 673100"/>
              <a:gd name="connsiteX1" fmla="*/ 177981 w 1257481"/>
              <a:gd name="connsiteY1" fmla="*/ 317500 h 673100"/>
              <a:gd name="connsiteX2" fmla="*/ 12881 w 1257481"/>
              <a:gd name="connsiteY2" fmla="*/ 673100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481" h="673100">
                <a:moveTo>
                  <a:pt x="1257481" y="0"/>
                </a:moveTo>
                <a:cubicBezTo>
                  <a:pt x="821447" y="102658"/>
                  <a:pt x="385414" y="205317"/>
                  <a:pt x="177981" y="317500"/>
                </a:cubicBezTo>
                <a:cubicBezTo>
                  <a:pt x="-29452" y="429683"/>
                  <a:pt x="-8286" y="551391"/>
                  <a:pt x="12881" y="673100"/>
                </a:cubicBezTo>
              </a:path>
            </a:pathLst>
          </a:custGeom>
          <a:noFill/>
          <a:ln w="571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8565459" y="3311864"/>
            <a:ext cx="710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true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7206213" y="4569399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1000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556569" y="4569399"/>
            <a:ext cx="806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1000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81078" y="6157556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999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994544" y="6157556"/>
            <a:ext cx="3401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1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7009" y="2914851"/>
            <a:ext cx="6884705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The DBMS traverses the tree.</a:t>
            </a:r>
            <a:br>
              <a:rPr lang="en-US" sz="2800" dirty="0" smtClean="0"/>
            </a:br>
            <a:r>
              <a:rPr lang="en-US" sz="2800" dirty="0" smtClean="0"/>
              <a:t>For each node that it visits, it has to figure out</a:t>
            </a:r>
            <a:br>
              <a:rPr lang="en-US" sz="2800" dirty="0" smtClean="0"/>
            </a:br>
            <a:r>
              <a:rPr lang="en-US" sz="2800" dirty="0" smtClean="0"/>
              <a:t>what the operator needs to do.</a:t>
            </a:r>
          </a:p>
          <a:p>
            <a:r>
              <a:rPr lang="en-US" sz="2800" dirty="0" smtClean="0"/>
              <a:t>This happens for every… single… tuple…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Even for SELECT * FROM B</a:t>
            </a:r>
            <a:br>
              <a:rPr lang="en-US" sz="2800" dirty="0" smtClean="0"/>
            </a:br>
            <a:r>
              <a:rPr lang="en-US" sz="2800" dirty="0" smtClean="0"/>
              <a:t>                WHERE 1 = 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It is </a:t>
            </a:r>
            <a:r>
              <a:rPr lang="en-US" sz="2800" b="1" dirty="0" smtClean="0"/>
              <a:t>SLOW</a:t>
            </a:r>
          </a:p>
        </p:txBody>
      </p:sp>
    </p:spTree>
    <p:extLst>
      <p:ext uri="{BB962C8B-B14F-4D97-AF65-F5344CB8AC3E}">
        <p14:creationId xmlns:p14="http://schemas.microsoft.com/office/powerpoint/2010/main" val="3879197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Interpreted, tuple-at-a-time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8177" y="1219201"/>
            <a:ext cx="6210623" cy="4906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Many function calls</a:t>
            </a:r>
          </a:p>
          <a:p>
            <a:r>
              <a:rPr lang="en-US" dirty="0" smtClean="0"/>
              <a:t>Save/restore </a:t>
            </a:r>
            <a:r>
              <a:rPr lang="en-US" dirty="0"/>
              <a:t>contents of CPU </a:t>
            </a:r>
            <a:r>
              <a:rPr lang="en-US" dirty="0" smtClean="0"/>
              <a:t>registers</a:t>
            </a:r>
          </a:p>
          <a:p>
            <a:r>
              <a:rPr lang="en-US" dirty="0" smtClean="0"/>
              <a:t>Force </a:t>
            </a:r>
            <a:r>
              <a:rPr lang="en-US" dirty="0"/>
              <a:t>new instruction stream in the pipeline </a:t>
            </a:r>
            <a:r>
              <a:rPr lang="en-US" dirty="0">
                <a:sym typeface="Wingdings"/>
              </a:rPr>
              <a:t> bad for instruction </a:t>
            </a:r>
            <a:r>
              <a:rPr lang="en-US" dirty="0" smtClean="0">
                <a:sym typeface="Wingdings"/>
              </a:rPr>
              <a:t>cache</a:t>
            </a:r>
          </a:p>
          <a:p>
            <a:pPr marL="57150" indent="0">
              <a:buNone/>
            </a:pPr>
            <a:r>
              <a:rPr lang="en-US" b="1" dirty="0" smtClean="0">
                <a:sym typeface="Wingdings"/>
              </a:rPr>
              <a:t>Generic code</a:t>
            </a:r>
          </a:p>
          <a:p>
            <a:pPr marL="514350" indent="-457200"/>
            <a:r>
              <a:rPr lang="en-US" dirty="0" smtClean="0">
                <a:sym typeface="Wingdings"/>
              </a:rPr>
              <a:t>Has to cover every table, datatype, query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877" y="1724162"/>
            <a:ext cx="240982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189" y="2824868"/>
            <a:ext cx="2743200" cy="933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3851" y="4654109"/>
            <a:ext cx="2505075" cy="54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711824"/>
            <a:ext cx="1152525" cy="523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600" y="5711824"/>
            <a:ext cx="1171575" cy="51435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1075737" y="1917700"/>
            <a:ext cx="1692863" cy="876300"/>
          </a:xfrm>
          <a:custGeom>
            <a:avLst/>
            <a:gdLst>
              <a:gd name="connsiteX0" fmla="*/ 549863 w 1692863"/>
              <a:gd name="connsiteY0" fmla="*/ 0 h 876300"/>
              <a:gd name="connsiteX1" fmla="*/ 54563 w 1692863"/>
              <a:gd name="connsiteY1" fmla="*/ 292100 h 876300"/>
              <a:gd name="connsiteX2" fmla="*/ 1692863 w 1692863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2863" h="876300">
                <a:moveTo>
                  <a:pt x="549863" y="0"/>
                </a:moveTo>
                <a:cubicBezTo>
                  <a:pt x="206963" y="73025"/>
                  <a:pt x="-135937" y="146050"/>
                  <a:pt x="54563" y="292100"/>
                </a:cubicBezTo>
                <a:cubicBezTo>
                  <a:pt x="245063" y="438150"/>
                  <a:pt x="968963" y="657225"/>
                  <a:pt x="1692863" y="8763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556000" y="3378889"/>
            <a:ext cx="831296" cy="1243911"/>
          </a:xfrm>
          <a:custGeom>
            <a:avLst/>
            <a:gdLst>
              <a:gd name="connsiteX0" fmla="*/ 0 w 831296"/>
              <a:gd name="connsiteY0" fmla="*/ 12011 h 1243911"/>
              <a:gd name="connsiteX1" fmla="*/ 762000 w 831296"/>
              <a:gd name="connsiteY1" fmla="*/ 177111 h 1243911"/>
              <a:gd name="connsiteX2" fmla="*/ 749300 w 831296"/>
              <a:gd name="connsiteY2" fmla="*/ 1243911 h 1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96" h="1243911">
                <a:moveTo>
                  <a:pt x="0" y="12011"/>
                </a:moveTo>
                <a:cubicBezTo>
                  <a:pt x="318558" y="-8098"/>
                  <a:pt x="637117" y="-28206"/>
                  <a:pt x="762000" y="177111"/>
                </a:cubicBezTo>
                <a:cubicBezTo>
                  <a:pt x="886883" y="382428"/>
                  <a:pt x="818091" y="813169"/>
                  <a:pt x="749300" y="1243911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959642" y="2984500"/>
            <a:ext cx="475458" cy="2705100"/>
          </a:xfrm>
          <a:custGeom>
            <a:avLst/>
            <a:gdLst>
              <a:gd name="connsiteX0" fmla="*/ 475458 w 475458"/>
              <a:gd name="connsiteY0" fmla="*/ 0 h 2705100"/>
              <a:gd name="connsiteX1" fmla="*/ 5558 w 475458"/>
              <a:gd name="connsiteY1" fmla="*/ 762000 h 2705100"/>
              <a:gd name="connsiteX2" fmla="*/ 259558 w 475458"/>
              <a:gd name="connsiteY2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458" h="2705100">
                <a:moveTo>
                  <a:pt x="475458" y="0"/>
                </a:moveTo>
                <a:cubicBezTo>
                  <a:pt x="258499" y="155575"/>
                  <a:pt x="41541" y="311150"/>
                  <a:pt x="5558" y="762000"/>
                </a:cubicBezTo>
                <a:cubicBezTo>
                  <a:pt x="-30425" y="1212850"/>
                  <a:pt x="114566" y="1958975"/>
                  <a:pt x="259558" y="27051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2426801" y="4838700"/>
            <a:ext cx="1738799" cy="863600"/>
          </a:xfrm>
          <a:custGeom>
            <a:avLst/>
            <a:gdLst>
              <a:gd name="connsiteX0" fmla="*/ 519599 w 1738799"/>
              <a:gd name="connsiteY0" fmla="*/ 0 h 863600"/>
              <a:gd name="connsiteX1" fmla="*/ 62399 w 1738799"/>
              <a:gd name="connsiteY1" fmla="*/ 355600 h 863600"/>
              <a:gd name="connsiteX2" fmla="*/ 1738799 w 1738799"/>
              <a:gd name="connsiteY2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799" h="863600">
                <a:moveTo>
                  <a:pt x="519599" y="0"/>
                </a:moveTo>
                <a:cubicBezTo>
                  <a:pt x="189399" y="105833"/>
                  <a:pt x="-140801" y="211667"/>
                  <a:pt x="62399" y="355600"/>
                </a:cubicBezTo>
                <a:cubicBezTo>
                  <a:pt x="265599" y="499533"/>
                  <a:pt x="1002199" y="681566"/>
                  <a:pt x="1738799" y="8636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05781" y="1841913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5781" y="279411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8882" y="5664546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82463" y="4608356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81375" y="5641399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2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complex queries, more problems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146" y="1289520"/>
            <a:ext cx="7418094" cy="5422378"/>
          </a:xfrm>
        </p:spPr>
        <p:txBody>
          <a:bodyPr/>
          <a:lstStyle/>
          <a:p>
            <a:r>
              <a:rPr lang="en-US" dirty="0" smtClean="0"/>
              <a:t>Each </a:t>
            </a:r>
            <a:r>
              <a:rPr lang="en-US" dirty="0" err="1" smtClean="0"/>
              <a:t>getNext</a:t>
            </a:r>
            <a:r>
              <a:rPr lang="en-US" dirty="0" smtClean="0"/>
              <a:t> will invoke the </a:t>
            </a:r>
            <a:r>
              <a:rPr lang="en-US" dirty="0" err="1" smtClean="0"/>
              <a:t>getNext</a:t>
            </a:r>
            <a:r>
              <a:rPr lang="en-US" dirty="0" smtClean="0"/>
              <a:t> of child operator</a:t>
            </a:r>
          </a:p>
          <a:p>
            <a:r>
              <a:rPr lang="en-US" dirty="0" smtClean="0"/>
              <a:t>Many function calls for each tuple</a:t>
            </a:r>
          </a:p>
          <a:p>
            <a:r>
              <a:rPr lang="en-US" dirty="0" smtClean="0"/>
              <a:t>Many context switches</a:t>
            </a:r>
          </a:p>
          <a:p>
            <a:r>
              <a:rPr lang="en-US" dirty="0" smtClean="0"/>
              <a:t>Generic operators implementation:</a:t>
            </a:r>
            <a:br>
              <a:rPr lang="en-US" dirty="0" smtClean="0"/>
            </a:br>
            <a:r>
              <a:rPr lang="en-US" dirty="0" smtClean="0"/>
              <a:t>lot of code for type-checking &amp; casting</a:t>
            </a:r>
            <a:endParaRPr lang="en-US" dirty="0">
              <a:solidFill>
                <a:srgbClr val="6F2529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166963" y="5265265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66963" y="4018372"/>
            <a:ext cx="457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σ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166963" y="2917349"/>
            <a:ext cx="354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3200" dirty="0"/>
              <a:t>Γ</a:t>
            </a:r>
            <a:endParaRPr lang="en-US" sz="3200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8370705" y="3430115"/>
            <a:ext cx="12282" cy="683022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8382987" y="4617193"/>
            <a:ext cx="0" cy="7113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319092" y="2009410"/>
            <a:ext cx="792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565656"/>
                </a:solidFill>
                <a:latin typeface="CambriaMath" charset="0"/>
              </a:rPr>
              <a:t>⨝ </a:t>
            </a:r>
            <a:endParaRPr lang="en-US" sz="3600" dirty="0"/>
          </a:p>
        </p:txBody>
      </p:sp>
      <p:sp>
        <p:nvSpPr>
          <p:cNvPr id="43" name="TextBox 42"/>
          <p:cNvSpPr txBox="1"/>
          <p:nvPr/>
        </p:nvSpPr>
        <p:spPr>
          <a:xfrm>
            <a:off x="9655938" y="5265264"/>
            <a:ext cx="407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9859680" y="2638027"/>
            <a:ext cx="0" cy="2690536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5" idx="0"/>
            <a:endCxn id="8" idx="1"/>
          </p:cNvCxnSpPr>
          <p:nvPr/>
        </p:nvCxnSpPr>
        <p:spPr>
          <a:xfrm flipV="1">
            <a:off x="8344255" y="2332576"/>
            <a:ext cx="974836" cy="5847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0759252" y="1286237"/>
            <a:ext cx="792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565656"/>
                </a:solidFill>
                <a:latin typeface="CambriaMath" charset="0"/>
              </a:rPr>
              <a:t>⨝ </a:t>
            </a:r>
            <a:endParaRPr lang="en-US" sz="3600" dirty="0"/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9875158" y="1634777"/>
            <a:ext cx="974836" cy="584773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11332131" y="1864467"/>
            <a:ext cx="3185" cy="2429744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129935" y="5265263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116106" y="4102223"/>
            <a:ext cx="4571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4000" dirty="0"/>
              <a:t>σ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11332130" y="4701044"/>
            <a:ext cx="0" cy="711369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7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b="1" i="1" dirty="0" smtClean="0"/>
              <a:t>processing model</a:t>
            </a:r>
            <a:r>
              <a:rPr lang="en-US" dirty="0" smtClean="0"/>
              <a:t> of a DBMS defines how the system executes a query plan.</a:t>
            </a:r>
          </a:p>
          <a:p>
            <a:pPr lvl="1"/>
            <a:r>
              <a:rPr lang="en-US" dirty="0" smtClean="0"/>
              <a:t>Different trade-offs for different workloads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Extreme I: Tuple-at-a-time via the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iterator model</a:t>
            </a:r>
          </a:p>
          <a:p>
            <a:r>
              <a:rPr lang="en-US" dirty="0" smtClean="0"/>
              <a:t>Extreme II: </a:t>
            </a:r>
            <a:r>
              <a:rPr lang="en-US" b="1" dirty="0" smtClean="0"/>
              <a:t>Block-oriented model </a:t>
            </a:r>
            <a:r>
              <a:rPr lang="en-US" dirty="0" smtClean="0"/>
              <a:t>(typically column-at-a-time)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79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Block-oriented (aka materialization)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Each operator processes its input all at once and emits its output all at once</a:t>
            </a:r>
          </a:p>
          <a:p>
            <a:r>
              <a:rPr lang="en-US" dirty="0" smtClean="0"/>
              <a:t>The operator “materializes” its output as a single result.</a:t>
            </a:r>
          </a:p>
          <a:p>
            <a:r>
              <a:rPr lang="en-US" dirty="0" smtClean="0"/>
              <a:t>Bottom-up </a:t>
            </a:r>
            <a:r>
              <a:rPr lang="en-US" dirty="0"/>
              <a:t>plan processing.</a:t>
            </a:r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33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Block-oriented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057"/>
          <a:stretch/>
        </p:blipFill>
        <p:spPr>
          <a:xfrm>
            <a:off x="6391946" y="1055391"/>
            <a:ext cx="4055217" cy="1723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008" y="2824868"/>
            <a:ext cx="4211092" cy="3658483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1075737" y="1917700"/>
            <a:ext cx="1692863" cy="876300"/>
          </a:xfrm>
          <a:custGeom>
            <a:avLst/>
            <a:gdLst>
              <a:gd name="connsiteX0" fmla="*/ 549863 w 1692863"/>
              <a:gd name="connsiteY0" fmla="*/ 0 h 876300"/>
              <a:gd name="connsiteX1" fmla="*/ 54563 w 1692863"/>
              <a:gd name="connsiteY1" fmla="*/ 292100 h 876300"/>
              <a:gd name="connsiteX2" fmla="*/ 1692863 w 1692863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2863" h="876300">
                <a:moveTo>
                  <a:pt x="549863" y="0"/>
                </a:moveTo>
                <a:cubicBezTo>
                  <a:pt x="206963" y="73025"/>
                  <a:pt x="-135937" y="146050"/>
                  <a:pt x="54563" y="292100"/>
                </a:cubicBezTo>
                <a:cubicBezTo>
                  <a:pt x="245063" y="438150"/>
                  <a:pt x="968963" y="657225"/>
                  <a:pt x="1692863" y="8763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59642" y="3100164"/>
            <a:ext cx="308770" cy="2705100"/>
          </a:xfrm>
          <a:custGeom>
            <a:avLst/>
            <a:gdLst>
              <a:gd name="connsiteX0" fmla="*/ 475458 w 475458"/>
              <a:gd name="connsiteY0" fmla="*/ 0 h 2705100"/>
              <a:gd name="connsiteX1" fmla="*/ 5558 w 475458"/>
              <a:gd name="connsiteY1" fmla="*/ 762000 h 2705100"/>
              <a:gd name="connsiteX2" fmla="*/ 259558 w 475458"/>
              <a:gd name="connsiteY2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458" h="2705100">
                <a:moveTo>
                  <a:pt x="475458" y="0"/>
                </a:moveTo>
                <a:cubicBezTo>
                  <a:pt x="258499" y="155575"/>
                  <a:pt x="41541" y="311150"/>
                  <a:pt x="5558" y="762000"/>
                </a:cubicBezTo>
                <a:cubicBezTo>
                  <a:pt x="-30425" y="1212850"/>
                  <a:pt x="114566" y="1958975"/>
                  <a:pt x="259558" y="27051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135560" y="4838700"/>
            <a:ext cx="1738799" cy="863600"/>
          </a:xfrm>
          <a:custGeom>
            <a:avLst/>
            <a:gdLst>
              <a:gd name="connsiteX0" fmla="*/ 519599 w 1738799"/>
              <a:gd name="connsiteY0" fmla="*/ 0 h 863600"/>
              <a:gd name="connsiteX1" fmla="*/ 62399 w 1738799"/>
              <a:gd name="connsiteY1" fmla="*/ 355600 h 863600"/>
              <a:gd name="connsiteX2" fmla="*/ 1738799 w 1738799"/>
              <a:gd name="connsiteY2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799" h="863600">
                <a:moveTo>
                  <a:pt x="519599" y="0"/>
                </a:moveTo>
                <a:cubicBezTo>
                  <a:pt x="189399" y="105833"/>
                  <a:pt x="-140801" y="211667"/>
                  <a:pt x="62399" y="355600"/>
                </a:cubicBezTo>
                <a:cubicBezTo>
                  <a:pt x="265599" y="499533"/>
                  <a:pt x="1002199" y="681566"/>
                  <a:pt x="1738799" y="8636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33275" y="5804201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5781" y="279411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6218" y="1754083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2463" y="4608356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81375" y="5641399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504" y="1562559"/>
            <a:ext cx="2390775" cy="723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8412" y="2682874"/>
            <a:ext cx="3000375" cy="11334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1229" y="4529268"/>
            <a:ext cx="2733675" cy="7429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199" y="5748927"/>
            <a:ext cx="1571625" cy="695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39" y="5758452"/>
            <a:ext cx="1581150" cy="685800"/>
          </a:xfrm>
          <a:prstGeom prst="rect">
            <a:avLst/>
          </a:prstGeom>
        </p:spPr>
      </p:pic>
      <p:sp>
        <p:nvSpPr>
          <p:cNvPr id="19" name="Freeform 18"/>
          <p:cNvSpPr/>
          <p:nvPr/>
        </p:nvSpPr>
        <p:spPr>
          <a:xfrm>
            <a:off x="3615098" y="3378889"/>
            <a:ext cx="1439990" cy="1243911"/>
          </a:xfrm>
          <a:custGeom>
            <a:avLst/>
            <a:gdLst>
              <a:gd name="connsiteX0" fmla="*/ 0 w 831296"/>
              <a:gd name="connsiteY0" fmla="*/ 12011 h 1243911"/>
              <a:gd name="connsiteX1" fmla="*/ 762000 w 831296"/>
              <a:gd name="connsiteY1" fmla="*/ 177111 h 1243911"/>
              <a:gd name="connsiteX2" fmla="*/ 749300 w 831296"/>
              <a:gd name="connsiteY2" fmla="*/ 1243911 h 1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96" h="1243911">
                <a:moveTo>
                  <a:pt x="0" y="12011"/>
                </a:moveTo>
                <a:cubicBezTo>
                  <a:pt x="318558" y="-8098"/>
                  <a:pt x="637117" y="-28206"/>
                  <a:pt x="762000" y="177111"/>
                </a:cubicBezTo>
                <a:cubicBezTo>
                  <a:pt x="886883" y="382428"/>
                  <a:pt x="818091" y="813169"/>
                  <a:pt x="749300" y="1243911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2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792162"/>
          </a:xfrm>
        </p:spPr>
        <p:txBody>
          <a:bodyPr/>
          <a:lstStyle/>
          <a:p>
            <a:r>
              <a:rPr lang="en-US" sz="4000" dirty="0" smtClean="0"/>
              <a:t>The (output) materialization problem – Naïve version</a:t>
            </a:r>
            <a:endParaRPr lang="en-US" sz="4000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1488" y="3720679"/>
            <a:ext cx="5428488" cy="172903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SELECT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Name</a:t>
            </a: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</a:t>
            </a:r>
            <a:b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</a:b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FROM </a:t>
            </a:r>
            <a:r>
              <a:rPr lang="en-US" sz="2400" dirty="0" err="1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tbl</a:t>
            </a:r>
            <a:endParaRPr lang="en-US" sz="2400" dirty="0">
              <a:latin typeface="Consolas" panose="020B0609020204030204" pitchFamily="49" charset="0"/>
              <a:ea typeface="Courier New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WHERE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Age  &gt; 20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    </a:t>
            </a: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AND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Dept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= “HR”</a:t>
            </a:r>
            <a:endParaRPr lang="en-US" sz="2400" dirty="0">
              <a:latin typeface="Consolas" panose="020B0609020204030204" pitchFamily="49" charset="0"/>
              <a:ea typeface="Courier New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442365" y="5449710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tbl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039033" y="4055366"/>
                <a:ext cx="1990417" cy="758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l-GR" sz="4000" b="0" i="1" dirty="0" smtClean="0">
                              <a:latin typeface="Cambria Math" panose="02040503050406030204" pitchFamily="18" charset="0"/>
                            </a:rPr>
                            <m:t>&gt;20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033" y="4055366"/>
                <a:ext cx="1990417" cy="758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V="1">
            <a:off x="8003176" y="4778250"/>
            <a:ext cx="778405" cy="741346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6909373" y="4816484"/>
            <a:ext cx="588346" cy="6965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8192739" y="4062129"/>
                <a:ext cx="2252155" cy="755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𝑑𝑒𝑝𝑡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𝐻𝑅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2739" y="4062129"/>
                <a:ext cx="2252155" cy="7554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631043"/>
              </p:ext>
            </p:extLst>
          </p:nvPr>
        </p:nvGraphicFramePr>
        <p:xfrm>
          <a:off x="11116034" y="3927507"/>
          <a:ext cx="102868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Dept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/>
          <p:nvPr/>
        </p:nvCxnSpPr>
        <p:spPr>
          <a:xfrm flipV="1">
            <a:off x="7884544" y="2107511"/>
            <a:ext cx="0" cy="69022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7179462" y="1231067"/>
                <a:ext cx="166802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𝑛𝑎𝑚𝑒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462" y="1231067"/>
                <a:ext cx="1668021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064954"/>
              </p:ext>
            </p:extLst>
          </p:nvPr>
        </p:nvGraphicFramePr>
        <p:xfrm>
          <a:off x="10154131" y="1170397"/>
          <a:ext cx="102868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John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441914"/>
              </p:ext>
            </p:extLst>
          </p:nvPr>
        </p:nvGraphicFramePr>
        <p:xfrm>
          <a:off x="10305820" y="3927507"/>
          <a:ext cx="73989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398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833866"/>
              </p:ext>
            </p:extLst>
          </p:nvPr>
        </p:nvGraphicFramePr>
        <p:xfrm>
          <a:off x="9020301" y="1175682"/>
          <a:ext cx="102868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00266"/>
              </p:ext>
            </p:extLst>
          </p:nvPr>
        </p:nvGraphicFramePr>
        <p:xfrm>
          <a:off x="5413456" y="3927507"/>
          <a:ext cx="751497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149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8" name="Table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451333"/>
              </p:ext>
            </p:extLst>
          </p:nvPr>
        </p:nvGraphicFramePr>
        <p:xfrm>
          <a:off x="4692763" y="3927507"/>
          <a:ext cx="55520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520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cxnSp>
        <p:nvCxnSpPr>
          <p:cNvPr id="59" name="Straight Arrow Connector 58"/>
          <p:cNvCxnSpPr/>
          <p:nvPr/>
        </p:nvCxnSpPr>
        <p:spPr>
          <a:xfrm flipH="1" flipV="1">
            <a:off x="8089632" y="3410172"/>
            <a:ext cx="778405" cy="741346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6995829" y="3448406"/>
            <a:ext cx="588346" cy="6965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7522105" y="2797732"/>
                <a:ext cx="72487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Symbol" panose="05050102010706020507" pitchFamily="18" charset="2"/>
                        </a:rPr>
                        <m:t>⋈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2105" y="2797732"/>
                <a:ext cx="724878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" name="Table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81705"/>
              </p:ext>
            </p:extLst>
          </p:nvPr>
        </p:nvGraphicFramePr>
        <p:xfrm>
          <a:off x="8263735" y="2452621"/>
          <a:ext cx="102868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19360"/>
              </p:ext>
            </p:extLst>
          </p:nvPr>
        </p:nvGraphicFramePr>
        <p:xfrm>
          <a:off x="1307179" y="1636662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John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Jack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Jane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219459"/>
              </p:ext>
            </p:extLst>
          </p:nvPr>
        </p:nvGraphicFramePr>
        <p:xfrm>
          <a:off x="2450567" y="1635812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53634"/>
              </p:ext>
            </p:extLst>
          </p:nvPr>
        </p:nvGraphicFramePr>
        <p:xfrm>
          <a:off x="3593955" y="1635812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Dept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6" name="Rectangle 65"/>
          <p:cNvSpPr/>
          <p:nvPr/>
        </p:nvSpPr>
        <p:spPr>
          <a:xfrm>
            <a:off x="2062910" y="106686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tbl</a:t>
            </a:r>
            <a:endParaRPr lang="en-US" b="1" dirty="0"/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355673"/>
              </p:ext>
            </p:extLst>
          </p:nvPr>
        </p:nvGraphicFramePr>
        <p:xfrm>
          <a:off x="163791" y="1640739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520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792162"/>
          </a:xfrm>
        </p:spPr>
        <p:txBody>
          <a:bodyPr/>
          <a:lstStyle/>
          <a:p>
            <a:r>
              <a:rPr lang="en-US" sz="4000" dirty="0" smtClean="0"/>
              <a:t>The (output) materialization problem – version 2</a:t>
            </a:r>
            <a:endParaRPr lang="en-US" sz="4000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1488" y="3720679"/>
            <a:ext cx="5428488" cy="1729031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SELECT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Name</a:t>
            </a: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</a:t>
            </a:r>
            <a:b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</a:b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FROM </a:t>
            </a:r>
            <a:r>
              <a:rPr lang="en-US" sz="2400" dirty="0" err="1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tbl</a:t>
            </a:r>
            <a:endParaRPr lang="en-US" sz="2400" dirty="0">
              <a:latin typeface="Consolas" panose="020B0609020204030204" pitchFamily="49" charset="0"/>
              <a:ea typeface="Courier New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WHERE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Age  &gt; 20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    </a:t>
            </a: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AND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Dept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= “HR”</a:t>
            </a:r>
            <a:endParaRPr lang="en-US" sz="2400" dirty="0">
              <a:latin typeface="Consolas" panose="020B0609020204030204" pitchFamily="49" charset="0"/>
              <a:ea typeface="Courier New" charset="0"/>
              <a:cs typeface="Consolas" panose="020B0609020204030204" pitchFamily="49" charset="0"/>
            </a:endParaRPr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19360"/>
              </p:ext>
            </p:extLst>
          </p:nvPr>
        </p:nvGraphicFramePr>
        <p:xfrm>
          <a:off x="1307179" y="1636662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John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Jack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Jane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219459"/>
              </p:ext>
            </p:extLst>
          </p:nvPr>
        </p:nvGraphicFramePr>
        <p:xfrm>
          <a:off x="2450567" y="1635812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753634"/>
              </p:ext>
            </p:extLst>
          </p:nvPr>
        </p:nvGraphicFramePr>
        <p:xfrm>
          <a:off x="3593955" y="1635812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Dept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66" name="Rectangle 65"/>
          <p:cNvSpPr/>
          <p:nvPr/>
        </p:nvSpPr>
        <p:spPr>
          <a:xfrm>
            <a:off x="2062910" y="1066865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tbl</a:t>
            </a:r>
            <a:endParaRPr lang="en-US" b="1" dirty="0"/>
          </a:p>
        </p:txBody>
      </p:sp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9355673"/>
              </p:ext>
            </p:extLst>
          </p:nvPr>
        </p:nvGraphicFramePr>
        <p:xfrm>
          <a:off x="163791" y="1640739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5791528" y="614415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tbl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113072" y="4752900"/>
                <a:ext cx="1990417" cy="758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l-GR" sz="4000" b="0" i="1" dirty="0" smtClean="0">
                              <a:latin typeface="Cambria Math" panose="02040503050406030204" pitchFamily="18" charset="0"/>
                            </a:rPr>
                            <m:t>&gt;20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72" y="4752900"/>
                <a:ext cx="1990417" cy="758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8" idx="0"/>
            <a:endCxn id="34" idx="2"/>
          </p:cNvCxnSpPr>
          <p:nvPr/>
        </p:nvCxnSpPr>
        <p:spPr>
          <a:xfrm flipH="1" flipV="1">
            <a:off x="6108280" y="3450859"/>
            <a:ext cx="1" cy="130204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108282" y="5517232"/>
            <a:ext cx="0" cy="69022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982202" y="2695396"/>
                <a:ext cx="2252155" cy="755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𝑑𝑒𝑝𝑡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𝐻𝑅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202" y="2695396"/>
                <a:ext cx="2252155" cy="7554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/>
          <p:nvPr/>
        </p:nvCxnSpPr>
        <p:spPr>
          <a:xfrm flipV="1">
            <a:off x="6092150" y="2003724"/>
            <a:ext cx="0" cy="69022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258139" y="1227971"/>
                <a:ext cx="166802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𝑛𝑎𝑚𝑒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39" y="1227971"/>
                <a:ext cx="1668021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70865"/>
              </p:ext>
            </p:extLst>
          </p:nvPr>
        </p:nvGraphicFramePr>
        <p:xfrm>
          <a:off x="8232808" y="1167301"/>
          <a:ext cx="102868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John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3548126"/>
              </p:ext>
            </p:extLst>
          </p:nvPr>
        </p:nvGraphicFramePr>
        <p:xfrm>
          <a:off x="7110475" y="4490742"/>
          <a:ext cx="1028683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graphicFrame>
        <p:nvGraphicFramePr>
          <p:cNvPr id="44" name="Table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139522"/>
              </p:ext>
            </p:extLst>
          </p:nvPr>
        </p:nvGraphicFramePr>
        <p:xfrm>
          <a:off x="7098978" y="1172586"/>
          <a:ext cx="102868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6520305"/>
              </p:ext>
            </p:extLst>
          </p:nvPr>
        </p:nvGraphicFramePr>
        <p:xfrm>
          <a:off x="7780632" y="2536459"/>
          <a:ext cx="1028683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7" name="Freeform 46"/>
          <p:cNvSpPr/>
          <p:nvPr/>
        </p:nvSpPr>
        <p:spPr>
          <a:xfrm>
            <a:off x="7330698" y="3347634"/>
            <a:ext cx="353593" cy="1007390"/>
          </a:xfrm>
          <a:custGeom>
            <a:avLst/>
            <a:gdLst>
              <a:gd name="connsiteX0" fmla="*/ 325464 w 369091"/>
              <a:gd name="connsiteY0" fmla="*/ 1007390 h 1007390"/>
              <a:gd name="connsiteX1" fmla="*/ 340963 w 369091"/>
              <a:gd name="connsiteY1" fmla="*/ 573437 h 1007390"/>
              <a:gd name="connsiteX2" fmla="*/ 0 w 369091"/>
              <a:gd name="connsiteY2" fmla="*/ 0 h 100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091" h="1007390">
                <a:moveTo>
                  <a:pt x="325464" y="1007390"/>
                </a:moveTo>
                <a:cubicBezTo>
                  <a:pt x="360335" y="874362"/>
                  <a:pt x="395207" y="741335"/>
                  <a:pt x="340963" y="573437"/>
                </a:cubicBezTo>
                <a:cubicBezTo>
                  <a:pt x="286719" y="405539"/>
                  <a:pt x="143359" y="202769"/>
                  <a:pt x="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780632" y="3640214"/>
            <a:ext cx="46817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385D8A"/>
                </a:solidFill>
              </a:rPr>
              <a:t>tid</a:t>
            </a:r>
            <a:r>
              <a:rPr lang="en-US" b="1" dirty="0" smtClean="0">
                <a:solidFill>
                  <a:srgbClr val="385D8A"/>
                </a:solidFill>
              </a:rPr>
              <a:t> as extra filter to reduce output! </a:t>
            </a:r>
            <a:br>
              <a:rPr lang="en-US" b="1" dirty="0" smtClean="0">
                <a:solidFill>
                  <a:srgbClr val="385D8A"/>
                </a:solidFill>
              </a:rPr>
            </a:br>
            <a:r>
              <a:rPr lang="en-US" b="1" dirty="0" smtClean="0">
                <a:solidFill>
                  <a:srgbClr val="385D8A"/>
                </a:solidFill>
              </a:rPr>
              <a:t>Can we reduce it even more?</a:t>
            </a:r>
            <a:endParaRPr lang="en-US" b="1" dirty="0">
              <a:solidFill>
                <a:srgbClr val="385D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754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274638"/>
            <a:ext cx="12192000" cy="792162"/>
          </a:xfrm>
        </p:spPr>
        <p:txBody>
          <a:bodyPr/>
          <a:lstStyle/>
          <a:p>
            <a:r>
              <a:rPr lang="en-US" sz="4000" dirty="0" smtClean="0"/>
              <a:t>The (output) materialization problem – selection vector</a:t>
            </a:r>
            <a:endParaRPr lang="en-US" sz="4000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51488" y="1195913"/>
            <a:ext cx="5428488" cy="96010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SELECT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Name</a:t>
            </a: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</a:t>
            </a:r>
            <a:b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</a:b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FROM </a:t>
            </a:r>
            <a:r>
              <a:rPr lang="en-US" sz="2400" dirty="0" err="1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tbl</a:t>
            </a:r>
            <a:endParaRPr lang="en-US" sz="2400" dirty="0">
              <a:latin typeface="Consolas" panose="020B0609020204030204" pitchFamily="49" charset="0"/>
              <a:ea typeface="Courier New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WHERE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Age  &gt; 20 </a:t>
            </a:r>
          </a:p>
          <a:p>
            <a:pPr marL="0" indent="0">
              <a:buNone/>
            </a:pPr>
            <a:r>
              <a:rPr lang="en-US" sz="2400" dirty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    </a:t>
            </a:r>
            <a:r>
              <a:rPr lang="en-US" sz="2400" b="1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AND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</a:t>
            </a:r>
            <a:r>
              <a:rPr lang="en-US" sz="2400" dirty="0" err="1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Dept</a:t>
            </a:r>
            <a:r>
              <a:rPr lang="en-US" sz="2400" dirty="0" smtClean="0">
                <a:latin typeface="Consolas" panose="020B0609020204030204" pitchFamily="49" charset="0"/>
                <a:ea typeface="Courier New" charset="0"/>
                <a:cs typeface="Consolas" panose="020B0609020204030204" pitchFamily="49" charset="0"/>
              </a:rPr>
              <a:t> = “HR”</a:t>
            </a:r>
            <a:endParaRPr lang="en-US" sz="2400" dirty="0">
              <a:latin typeface="Consolas" panose="020B0609020204030204" pitchFamily="49" charset="0"/>
              <a:ea typeface="Courier New" charset="0"/>
              <a:cs typeface="Consolas" panose="020B0609020204030204" pitchFamily="49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91528" y="6144154"/>
            <a:ext cx="6335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tbl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113072" y="4752900"/>
                <a:ext cx="1990417" cy="7580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𝑎𝑔𝑒</m:t>
                          </m:r>
                          <m:r>
                            <a:rPr lang="el-GR" sz="4000" b="0" i="1" dirty="0" smtClean="0">
                              <a:latin typeface="Cambria Math" panose="02040503050406030204" pitchFamily="18" charset="0"/>
                            </a:rPr>
                            <m:t>&gt;20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3072" y="4752900"/>
                <a:ext cx="1990417" cy="7580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>
            <a:stCxn id="24" idx="0"/>
            <a:endCxn id="33" idx="2"/>
          </p:cNvCxnSpPr>
          <p:nvPr/>
        </p:nvCxnSpPr>
        <p:spPr>
          <a:xfrm flipH="1" flipV="1">
            <a:off x="6108280" y="3450859"/>
            <a:ext cx="1" cy="130204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108282" y="5517232"/>
            <a:ext cx="0" cy="69022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4982202" y="2695396"/>
                <a:ext cx="2252155" cy="7554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i="1" dirty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𝑑𝑒𝑝𝑡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𝐻𝑅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202" y="2695396"/>
                <a:ext cx="2252155" cy="7554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35811"/>
              </p:ext>
            </p:extLst>
          </p:nvPr>
        </p:nvGraphicFramePr>
        <p:xfrm>
          <a:off x="1307179" y="4300375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John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Jack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Jane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39261"/>
              </p:ext>
            </p:extLst>
          </p:nvPr>
        </p:nvGraphicFramePr>
        <p:xfrm>
          <a:off x="2450567" y="4299525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40299"/>
              </p:ext>
            </p:extLst>
          </p:nvPr>
        </p:nvGraphicFramePr>
        <p:xfrm>
          <a:off x="3593955" y="4299525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Dept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HR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062910" y="3730578"/>
            <a:ext cx="5325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tbl</a:t>
            </a:r>
            <a:endParaRPr lang="en-US" b="1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734761"/>
              </p:ext>
            </p:extLst>
          </p:nvPr>
        </p:nvGraphicFramePr>
        <p:xfrm>
          <a:off x="163791" y="4304452"/>
          <a:ext cx="10286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6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cxnSp>
        <p:nvCxnSpPr>
          <p:cNvPr id="40" name="Straight Arrow Connector 39"/>
          <p:cNvCxnSpPr/>
          <p:nvPr/>
        </p:nvCxnSpPr>
        <p:spPr>
          <a:xfrm flipV="1">
            <a:off x="6092150" y="2003724"/>
            <a:ext cx="0" cy="690221"/>
          </a:xfrm>
          <a:prstGeom prst="straightConnector1">
            <a:avLst/>
          </a:prstGeom>
          <a:ln w="508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5258139" y="1227971"/>
                <a:ext cx="1668021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4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l-GR" sz="4000" b="0" i="1" dirty="0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𝑛𝑎𝑚𝑒</m:t>
                          </m:r>
                        </m:sub>
                      </m:sSub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8139" y="1227971"/>
                <a:ext cx="1668021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538291"/>
              </p:ext>
            </p:extLst>
          </p:nvPr>
        </p:nvGraphicFramePr>
        <p:xfrm>
          <a:off x="7112469" y="1289609"/>
          <a:ext cx="1282171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217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John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829209"/>
              </p:ext>
            </p:extLst>
          </p:nvPr>
        </p:nvGraphicFramePr>
        <p:xfrm>
          <a:off x="7110475" y="4490742"/>
          <a:ext cx="1284581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5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bitmap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9662666"/>
              </p:ext>
            </p:extLst>
          </p:nvPr>
        </p:nvGraphicFramePr>
        <p:xfrm>
          <a:off x="7110059" y="2472587"/>
          <a:ext cx="1284581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458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bitmap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0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Rectangle 29"/>
          <p:cNvSpPr/>
          <p:nvPr/>
        </p:nvSpPr>
        <p:spPr>
          <a:xfrm>
            <a:off x="8556825" y="2455683"/>
            <a:ext cx="359630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385D8A"/>
                </a:solidFill>
              </a:rPr>
              <a:t>Only materialize bitmap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rgbClr val="385D8A"/>
                </a:solidFill>
              </a:rPr>
              <a:t>Perform calculations </a:t>
            </a:r>
            <a:br>
              <a:rPr lang="en-US" b="1" dirty="0" smtClean="0">
                <a:solidFill>
                  <a:srgbClr val="385D8A"/>
                </a:solidFill>
              </a:rPr>
            </a:br>
            <a:r>
              <a:rPr lang="en-US" b="1" dirty="0" smtClean="0">
                <a:solidFill>
                  <a:srgbClr val="385D8A"/>
                </a:solidFill>
              </a:rPr>
              <a:t>only for relevant tuples</a:t>
            </a:r>
            <a:endParaRPr lang="en-US" b="1" dirty="0">
              <a:solidFill>
                <a:srgbClr val="385D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44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(Simplified) DBMS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981200" y="4843895"/>
            <a:ext cx="8009608" cy="0"/>
          </a:xfrm>
          <a:prstGeom prst="line">
            <a:avLst/>
          </a:prstGeom>
          <a:ln w="635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065"/>
          <p:cNvSpPr>
            <a:spLocks noChangeArrowheads="1"/>
          </p:cNvSpPr>
          <p:nvPr/>
        </p:nvSpPr>
        <p:spPr bwMode="auto">
          <a:xfrm>
            <a:off x="8314408" y="3423116"/>
            <a:ext cx="1676400" cy="6858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s-ES_tradnl" altLang="en-US" sz="2000" dirty="0" err="1">
                <a:solidFill>
                  <a:schemeClr val="tx2"/>
                </a:solidFill>
                <a:latin typeface="Arial" charset="0"/>
              </a:rPr>
              <a:t>Recovery</a:t>
            </a:r>
            <a:r>
              <a:rPr lang="es-ES_tradnl" altLang="en-US" sz="2000" dirty="0">
                <a:solidFill>
                  <a:schemeClr val="tx2"/>
                </a:solidFill>
                <a:latin typeface="Arial" charset="0"/>
              </a:rPr>
              <a:t> </a:t>
            </a:r>
          </a:p>
          <a:p>
            <a:pPr algn="ctr"/>
            <a:r>
              <a:rPr lang="es-ES_tradnl" altLang="en-US" sz="2000" dirty="0">
                <a:solidFill>
                  <a:schemeClr val="tx2"/>
                </a:solidFill>
                <a:latin typeface="Arial" charset="0"/>
              </a:rPr>
              <a:t>Manager</a:t>
            </a:r>
          </a:p>
        </p:txBody>
      </p:sp>
      <p:sp>
        <p:nvSpPr>
          <p:cNvPr id="7" name="Rectangle 1063"/>
          <p:cNvSpPr>
            <a:spLocks noChangeArrowheads="1"/>
          </p:cNvSpPr>
          <p:nvPr/>
        </p:nvSpPr>
        <p:spPr bwMode="auto">
          <a:xfrm>
            <a:off x="2351584" y="3414937"/>
            <a:ext cx="1676400" cy="6715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s-ES_tradnl" altLang="en-US" sz="2000" dirty="0" err="1">
                <a:solidFill>
                  <a:schemeClr val="tx2"/>
                </a:solidFill>
                <a:latin typeface="Arial" charset="0"/>
              </a:rPr>
              <a:t>Transaction</a:t>
            </a:r>
            <a:r>
              <a:rPr lang="es-ES_tradnl" altLang="en-US" sz="2000" dirty="0">
                <a:solidFill>
                  <a:schemeClr val="tx2"/>
                </a:solidFill>
                <a:latin typeface="Arial" charset="0"/>
              </a:rPr>
              <a:t> </a:t>
            </a:r>
          </a:p>
          <a:p>
            <a:pPr algn="ctr"/>
            <a:r>
              <a:rPr lang="es-ES_tradnl" altLang="en-US" sz="2000" dirty="0">
                <a:solidFill>
                  <a:schemeClr val="tx2"/>
                </a:solidFill>
                <a:latin typeface="Arial" charset="0"/>
              </a:rPr>
              <a:t>Manager</a:t>
            </a:r>
          </a:p>
        </p:txBody>
      </p:sp>
      <p:sp>
        <p:nvSpPr>
          <p:cNvPr id="8" name="Rectangle 1034"/>
          <p:cNvSpPr>
            <a:spLocks noChangeArrowheads="1"/>
          </p:cNvSpPr>
          <p:nvPr/>
        </p:nvSpPr>
        <p:spPr bwMode="auto">
          <a:xfrm>
            <a:off x="4527036" y="3813077"/>
            <a:ext cx="3161443" cy="39754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s-ES_tradnl" altLang="en-US" sz="2000">
                <a:solidFill>
                  <a:schemeClr val="tx2"/>
                </a:solidFill>
                <a:latin typeface="Arial" charset="0"/>
              </a:rPr>
              <a:t>Files and Access Methods</a:t>
            </a:r>
          </a:p>
        </p:txBody>
      </p:sp>
      <p:sp>
        <p:nvSpPr>
          <p:cNvPr id="9" name="Rectangle 1035"/>
          <p:cNvSpPr>
            <a:spLocks noChangeArrowheads="1"/>
          </p:cNvSpPr>
          <p:nvPr/>
        </p:nvSpPr>
        <p:spPr bwMode="auto">
          <a:xfrm>
            <a:off x="4824016" y="4355394"/>
            <a:ext cx="2664296" cy="39754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s-ES_tradnl" altLang="en-US" sz="2000" dirty="0">
                <a:solidFill>
                  <a:schemeClr val="tx2"/>
                </a:solidFill>
                <a:latin typeface="Arial" charset="0"/>
              </a:rPr>
              <a:t>Buffer Management</a:t>
            </a:r>
          </a:p>
        </p:txBody>
      </p:sp>
      <p:sp>
        <p:nvSpPr>
          <p:cNvPr id="11" name="Rectangle 1057"/>
          <p:cNvSpPr>
            <a:spLocks noChangeArrowheads="1"/>
          </p:cNvSpPr>
          <p:nvPr/>
        </p:nvSpPr>
        <p:spPr bwMode="auto">
          <a:xfrm>
            <a:off x="4824017" y="2873525"/>
            <a:ext cx="2543967" cy="705321"/>
          </a:xfrm>
          <a:prstGeom prst="rect">
            <a:avLst/>
          </a:prstGeom>
          <a:noFill/>
          <a:ln w="571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s-ES_tradnl" altLang="en-US" sz="2000">
                <a:solidFill>
                  <a:schemeClr val="tx2"/>
                </a:solidFill>
                <a:latin typeface="Arial" charset="0"/>
              </a:rPr>
              <a:t>Parser + Optimizer +</a:t>
            </a:r>
          </a:p>
          <a:p>
            <a:pPr algn="ctr"/>
            <a:r>
              <a:rPr lang="es-ES_tradnl" altLang="en-US" sz="2000">
                <a:solidFill>
                  <a:schemeClr val="tx2"/>
                </a:solidFill>
                <a:latin typeface="Arial" charset="0"/>
              </a:rPr>
              <a:t>Plan Execution</a:t>
            </a:r>
          </a:p>
        </p:txBody>
      </p:sp>
      <p:sp>
        <p:nvSpPr>
          <p:cNvPr id="12" name="Line 1066"/>
          <p:cNvSpPr>
            <a:spLocks noChangeShapeType="1"/>
          </p:cNvSpPr>
          <p:nvPr/>
        </p:nvSpPr>
        <p:spPr bwMode="auto">
          <a:xfrm>
            <a:off x="4079776" y="3800624"/>
            <a:ext cx="367986" cy="6032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3" name="Line 1068"/>
          <p:cNvSpPr>
            <a:spLocks noChangeShapeType="1"/>
          </p:cNvSpPr>
          <p:nvPr/>
        </p:nvSpPr>
        <p:spPr bwMode="auto">
          <a:xfrm flipV="1">
            <a:off x="7700964" y="3863876"/>
            <a:ext cx="555277" cy="53999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4" name="Line 1069"/>
          <p:cNvSpPr>
            <a:spLocks noChangeShapeType="1"/>
          </p:cNvSpPr>
          <p:nvPr/>
        </p:nvSpPr>
        <p:spPr bwMode="auto">
          <a:xfrm>
            <a:off x="6096000" y="357202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6" name="Line 1075"/>
          <p:cNvSpPr>
            <a:spLocks noChangeShapeType="1"/>
          </p:cNvSpPr>
          <p:nvPr/>
        </p:nvSpPr>
        <p:spPr bwMode="auto">
          <a:xfrm>
            <a:off x="4191000" y="1946176"/>
            <a:ext cx="1905000" cy="3045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7" name="Line 1076"/>
          <p:cNvSpPr>
            <a:spLocks noChangeShapeType="1"/>
          </p:cNvSpPr>
          <p:nvPr/>
        </p:nvSpPr>
        <p:spPr bwMode="auto">
          <a:xfrm>
            <a:off x="6096000" y="1958876"/>
            <a:ext cx="0" cy="2921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8" name="Line 1077"/>
          <p:cNvSpPr>
            <a:spLocks noChangeShapeType="1"/>
          </p:cNvSpPr>
          <p:nvPr/>
        </p:nvSpPr>
        <p:spPr bwMode="auto">
          <a:xfrm flipH="1">
            <a:off x="6096000" y="1946176"/>
            <a:ext cx="2057400" cy="30455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9" name="Rectangle 1078"/>
          <p:cNvSpPr>
            <a:spLocks noChangeArrowheads="1"/>
          </p:cNvSpPr>
          <p:nvPr/>
        </p:nvSpPr>
        <p:spPr bwMode="auto">
          <a:xfrm>
            <a:off x="3080792" y="1412777"/>
            <a:ext cx="1143000" cy="70532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s-ES_tradnl" altLang="en-US" sz="2000">
                <a:solidFill>
                  <a:schemeClr val="tx2"/>
                </a:solidFill>
                <a:latin typeface="Arial" charset="0"/>
              </a:rPr>
              <a:t>Web Forms</a:t>
            </a:r>
          </a:p>
        </p:txBody>
      </p:sp>
      <p:sp>
        <p:nvSpPr>
          <p:cNvPr id="20" name="Rectangle 1079"/>
          <p:cNvSpPr>
            <a:spLocks noChangeArrowheads="1"/>
          </p:cNvSpPr>
          <p:nvPr/>
        </p:nvSpPr>
        <p:spPr bwMode="auto">
          <a:xfrm>
            <a:off x="5231904" y="1268761"/>
            <a:ext cx="1778496" cy="70532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s-ES_tradnl" altLang="en-US" sz="2000">
                <a:solidFill>
                  <a:schemeClr val="tx2"/>
                </a:solidFill>
                <a:latin typeface="Arial" charset="0"/>
              </a:rPr>
              <a:t>Application Front Ends</a:t>
            </a:r>
          </a:p>
        </p:txBody>
      </p:sp>
      <p:sp>
        <p:nvSpPr>
          <p:cNvPr id="21" name="Rectangle 1080"/>
          <p:cNvSpPr>
            <a:spLocks noChangeArrowheads="1"/>
          </p:cNvSpPr>
          <p:nvPr/>
        </p:nvSpPr>
        <p:spPr bwMode="auto">
          <a:xfrm>
            <a:off x="8112224" y="1412777"/>
            <a:ext cx="1569118" cy="705321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s-ES_tradnl" altLang="en-US" sz="2000">
                <a:solidFill>
                  <a:schemeClr val="tx2"/>
                </a:solidFill>
                <a:latin typeface="Arial" charset="0"/>
              </a:rPr>
              <a:t>SQL Interface</a:t>
            </a:r>
          </a:p>
        </p:txBody>
      </p:sp>
      <p:sp>
        <p:nvSpPr>
          <p:cNvPr id="22" name="Rectangle 1082"/>
          <p:cNvSpPr>
            <a:spLocks noChangeArrowheads="1"/>
          </p:cNvSpPr>
          <p:nvPr/>
        </p:nvSpPr>
        <p:spPr bwMode="auto">
          <a:xfrm>
            <a:off x="4921918" y="2251225"/>
            <a:ext cx="2362200" cy="39754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s-ES_tradnl" altLang="en-US" sz="2000">
                <a:solidFill>
                  <a:schemeClr val="tx2"/>
                </a:solidFill>
                <a:latin typeface="Arial" charset="0"/>
              </a:rPr>
              <a:t>SQL Commands</a:t>
            </a:r>
          </a:p>
        </p:txBody>
      </p:sp>
      <p:sp>
        <p:nvSpPr>
          <p:cNvPr id="23" name="Line 1084"/>
          <p:cNvSpPr>
            <a:spLocks noChangeShapeType="1"/>
          </p:cNvSpPr>
          <p:nvPr/>
        </p:nvSpPr>
        <p:spPr bwMode="auto">
          <a:xfrm>
            <a:off x="6096000" y="2644924"/>
            <a:ext cx="0" cy="228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1076635" y="5271302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Disk</a:t>
            </a:r>
          </a:p>
        </p:txBody>
      </p:sp>
      <p:sp>
        <p:nvSpPr>
          <p:cNvPr id="26" name="TextBox 25"/>
          <p:cNvSpPr txBox="1"/>
          <p:nvPr/>
        </p:nvSpPr>
        <p:spPr>
          <a:xfrm rot="16200000">
            <a:off x="783743" y="2176130"/>
            <a:ext cx="252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181" y="5291845"/>
            <a:ext cx="871637" cy="96224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527035" y="4282270"/>
            <a:ext cx="3173928" cy="1962955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582658" y="4821311"/>
            <a:ext cx="31470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altLang="en-US" dirty="0">
                <a:solidFill>
                  <a:schemeClr val="tx2"/>
                </a:solidFill>
                <a:latin typeface="Arial" charset="0"/>
              </a:rPr>
              <a:t>Storage Management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78256" y="5300377"/>
            <a:ext cx="8354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altLang="en-US" dirty="0">
                <a:latin typeface="Arial" charset="0"/>
              </a:rPr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39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(tuple) materialization </a:t>
            </a:r>
            <a:r>
              <a:rPr lang="en-US" dirty="0"/>
              <a:t>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19201"/>
            <a:ext cx="8507288" cy="4906963"/>
          </a:xfrm>
        </p:spPr>
        <p:txBody>
          <a:bodyPr/>
          <a:lstStyle/>
          <a:p>
            <a:r>
              <a:rPr lang="en-US" dirty="0" smtClean="0"/>
              <a:t>When joining tables, columns can get shuffled </a:t>
            </a:r>
            <a:br>
              <a:rPr lang="en-US" dirty="0" smtClean="0"/>
            </a:br>
            <a:r>
              <a:rPr lang="en-US" dirty="0" smtClean="0"/>
              <a:t>=&gt; Cannot use virtual ids</a:t>
            </a:r>
            <a:br>
              <a:rPr lang="en-US" dirty="0" smtClean="0"/>
            </a:br>
            <a:r>
              <a:rPr lang="en-US" dirty="0" smtClean="0"/>
              <a:t>=&gt; Stitching causes random accesses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6384032" y="3291688"/>
          <a:ext cx="1586138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07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806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John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Jane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Jack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7970170" y="3979377"/>
            <a:ext cx="239594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970170" y="4411425"/>
            <a:ext cx="239594" cy="504056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970170" y="4411425"/>
            <a:ext cx="239594" cy="504056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901746" y="3477119"/>
                <a:ext cx="50847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ja-JP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en-US" altLang="ja-JP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746" y="3477119"/>
                <a:ext cx="508473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 flipH="1">
            <a:off x="2613713" y="4054192"/>
            <a:ext cx="360040" cy="3542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3230198" y="4054192"/>
            <a:ext cx="360040" cy="35423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167302" y="4358228"/>
            <a:ext cx="748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tbl2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202331" y="4358228"/>
            <a:ext cx="748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tbl1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43386" y="369325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tbl2.name=tbl1.name</a:t>
            </a:r>
            <a:endParaRPr lang="en-US" sz="1800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123007" y="3297492"/>
            <a:ext cx="0" cy="30871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466539" y="2990076"/>
            <a:ext cx="13131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tbl1.age</a:t>
            </a:r>
            <a:endParaRPr lang="en-US" sz="2000" dirty="0"/>
          </a:p>
        </p:txBody>
      </p:sp>
      <p:sp>
        <p:nvSpPr>
          <p:cNvPr id="26" name="Rectangle 25"/>
          <p:cNvSpPr/>
          <p:nvPr/>
        </p:nvSpPr>
        <p:spPr>
          <a:xfrm>
            <a:off x="1524000" y="4745564"/>
            <a:ext cx="401513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The order of tbl1.name entries</a:t>
            </a:r>
            <a:br>
              <a:rPr lang="en-US" dirty="0"/>
            </a:br>
            <a:r>
              <a:rPr lang="en-US" dirty="0"/>
              <a:t>can change after the join!!!</a:t>
            </a:r>
          </a:p>
        </p:txBody>
      </p:sp>
      <p:graphicFrame>
        <p:nvGraphicFramePr>
          <p:cNvPr id="27" name="Table 26"/>
          <p:cNvGraphicFramePr>
            <a:graphicFrameLocks noGrp="1"/>
          </p:cNvGraphicFramePr>
          <p:nvPr>
            <p:extLst/>
          </p:nvPr>
        </p:nvGraphicFramePr>
        <p:xfrm>
          <a:off x="8232080" y="3291688"/>
          <a:ext cx="1549152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74576"/>
                <a:gridCol w="7745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tid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Age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22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2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19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37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0" y="5981579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Option: Sort list of </a:t>
            </a:r>
            <a:r>
              <a:rPr lang="en-US" b="1" dirty="0" err="1" smtClean="0"/>
              <a:t>tids</a:t>
            </a:r>
            <a:r>
              <a:rPr lang="en-US" b="1" dirty="0" smtClean="0"/>
              <a:t> before projection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0" y="5552535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Option: Stitch columns before join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0" y="638353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Option: Use order-preserving join algorithm (Not always applicable)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540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19336" y="1324012"/>
            <a:ext cx="11750699" cy="553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/>
              <a:t>No </a:t>
            </a:r>
            <a:r>
              <a:rPr lang="en-US" b="1" kern="0" dirty="0" smtClean="0"/>
              <a:t>next()</a:t>
            </a:r>
            <a:r>
              <a:rPr lang="en-US" kern="0" dirty="0" smtClean="0"/>
              <a:t> calls -&gt; no per-tuple overhead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 smtClean="0"/>
              <a:t>Typically combined with columnar storage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kern="0" dirty="0" smtClean="0"/>
              <a:t>Cache-friendly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kern="0" dirty="0" smtClean="0"/>
              <a:t>SIMD-friendly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kern="0" dirty="0" smtClean="0"/>
              <a:t>“Run same operation over consecutive data”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kern="0" dirty="0"/>
              <a:t>Avoid interpretation </a:t>
            </a:r>
            <a:r>
              <a:rPr lang="en-US" kern="0" dirty="0" smtClean="0"/>
              <a:t>when evaluating expressions </a:t>
            </a:r>
            <a:r>
              <a:rPr lang="en-US" kern="0" dirty="0"/>
              <a:t>(in most cases</a:t>
            </a:r>
            <a:r>
              <a:rPr lang="en-US" kern="0" dirty="0" smtClean="0"/>
              <a:t>)</a:t>
            </a:r>
          </a:p>
          <a:p>
            <a:pPr lvl="1"/>
            <a:r>
              <a:rPr lang="en-US" kern="0" dirty="0" smtClean="0"/>
              <a:t>Typically </a:t>
            </a:r>
            <a:r>
              <a:rPr lang="en-US" kern="0" dirty="0"/>
              <a:t>use macros to produce 1000s of micro-operators (!!!)</a:t>
            </a:r>
          </a:p>
          <a:p>
            <a:pPr lvl="2"/>
            <a:r>
              <a:rPr lang="en-US" kern="0" dirty="0" smtClean="0"/>
              <a:t>selection_gt_int32(</a:t>
            </a:r>
            <a:r>
              <a:rPr lang="en-US" kern="0" dirty="0" err="1" smtClean="0"/>
              <a:t>int</a:t>
            </a:r>
            <a:r>
              <a:rPr lang="en-US" kern="0" dirty="0" smtClean="0"/>
              <a:t> *in, </a:t>
            </a:r>
            <a:r>
              <a:rPr lang="en-US" kern="0" dirty="0" err="1" smtClean="0"/>
              <a:t>int</a:t>
            </a:r>
            <a:r>
              <a:rPr lang="en-US" kern="0" dirty="0" smtClean="0"/>
              <a:t> </a:t>
            </a:r>
            <a:r>
              <a:rPr lang="en-US" kern="0" dirty="0" err="1" smtClean="0"/>
              <a:t>pred</a:t>
            </a:r>
            <a:r>
              <a:rPr lang="en-US" kern="0" dirty="0" smtClean="0"/>
              <a:t>, </a:t>
            </a:r>
            <a:r>
              <a:rPr lang="en-US" kern="0" dirty="0" err="1" smtClean="0"/>
              <a:t>int</a:t>
            </a:r>
            <a:r>
              <a:rPr lang="en-US" kern="0" dirty="0"/>
              <a:t> </a:t>
            </a:r>
            <a:r>
              <a:rPr lang="en-US" kern="0" dirty="0" smtClean="0"/>
              <a:t>*out)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kern="0" dirty="0" smtClean="0"/>
              <a:t>selection_lt_int32(</a:t>
            </a:r>
            <a:r>
              <a:rPr lang="en-US" kern="0" dirty="0" err="1" smtClean="0"/>
              <a:t>int</a:t>
            </a:r>
            <a:r>
              <a:rPr lang="en-US" kern="0" dirty="0" smtClean="0"/>
              <a:t> </a:t>
            </a:r>
            <a:r>
              <a:rPr lang="en-US" kern="0" dirty="0"/>
              <a:t>*in, </a:t>
            </a:r>
            <a:r>
              <a:rPr lang="en-US" kern="0" dirty="0" err="1"/>
              <a:t>int</a:t>
            </a:r>
            <a:r>
              <a:rPr lang="en-US" kern="0" dirty="0"/>
              <a:t> </a:t>
            </a:r>
            <a:r>
              <a:rPr lang="en-US" kern="0" dirty="0" err="1"/>
              <a:t>pred</a:t>
            </a:r>
            <a:r>
              <a:rPr lang="en-US" kern="0" dirty="0"/>
              <a:t>, </a:t>
            </a:r>
            <a:r>
              <a:rPr lang="en-US" kern="0" dirty="0" err="1"/>
              <a:t>int</a:t>
            </a:r>
            <a:r>
              <a:rPr lang="en-US" kern="0" dirty="0"/>
              <a:t> *out</a:t>
            </a:r>
            <a:r>
              <a:rPr lang="en-US" kern="0" dirty="0" smtClean="0"/>
              <a:t>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kern="0" dirty="0" smtClean="0"/>
              <a:t>…</a:t>
            </a:r>
          </a:p>
          <a:p>
            <a:pPr>
              <a:buFontTx/>
              <a:buChar char="-"/>
            </a:pPr>
            <a:r>
              <a:rPr lang="en-US" b="1" kern="0" dirty="0" smtClean="0"/>
              <a:t>Output materialization is costly </a:t>
            </a:r>
            <a:r>
              <a:rPr lang="en-US" kern="0" dirty="0" smtClean="0"/>
              <a:t>(in terms of memory bandwidth)</a:t>
            </a:r>
          </a:p>
          <a:p>
            <a:pPr lvl="1">
              <a:buFontTx/>
              <a:buChar char="-"/>
            </a:pPr>
            <a:endParaRPr lang="en-US" b="1" i="1" kern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Block-oriented model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60" y="1484784"/>
            <a:ext cx="4333875" cy="18280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far: The two extremes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4550296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Tuple-at-a-time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816080" y="1219201"/>
            <a:ext cx="4896544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/>
              <a:t>Column-at-a-time execution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314121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1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823120"/>
            <a:ext cx="10972800" cy="792162"/>
          </a:xfrm>
        </p:spPr>
        <p:txBody>
          <a:bodyPr/>
          <a:lstStyle/>
          <a:p>
            <a:r>
              <a:rPr lang="en-US" dirty="0" smtClean="0"/>
              <a:t>The beer analogy (by Marcin </a:t>
            </a:r>
            <a:r>
              <a:rPr lang="en-US" dirty="0" err="1" smtClean="0"/>
              <a:t>Zukowski</a:t>
            </a:r>
            <a:r>
              <a:rPr lang="en-US" dirty="0" smtClean="0"/>
              <a:t>): </a:t>
            </a:r>
            <a:br>
              <a:rPr lang="en-US" dirty="0" smtClean="0"/>
            </a:br>
            <a:r>
              <a:rPr lang="en-US" dirty="0" smtClean="0"/>
              <a:t>How to get 100 beers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15282"/>
            <a:ext cx="54864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Tuple-at-a-time execution:</a:t>
            </a:r>
          </a:p>
          <a:p>
            <a:r>
              <a:rPr lang="en-US" dirty="0" smtClean="0"/>
              <a:t>Go to the store</a:t>
            </a:r>
          </a:p>
          <a:p>
            <a:r>
              <a:rPr lang="en-US" dirty="0" smtClean="0"/>
              <a:t>Pick a beer bottle</a:t>
            </a:r>
          </a:p>
          <a:p>
            <a:r>
              <a:rPr lang="en-US" dirty="0" smtClean="0"/>
              <a:t>Pay at register</a:t>
            </a:r>
          </a:p>
          <a:p>
            <a:r>
              <a:rPr lang="en-US" dirty="0" smtClean="0"/>
              <a:t>Walk Home</a:t>
            </a:r>
          </a:p>
          <a:p>
            <a:r>
              <a:rPr lang="en-US" dirty="0" smtClean="0"/>
              <a:t>Put beer at bridge</a:t>
            </a:r>
          </a:p>
          <a:p>
            <a:pPr marL="0" indent="0">
              <a:buNone/>
            </a:pPr>
            <a:r>
              <a:rPr lang="en-US" dirty="0" smtClean="0"/>
              <a:t>Repeat till you have 100 beers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Many unnecessary steps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816080" y="1615282"/>
            <a:ext cx="4896544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kern="0" dirty="0" smtClean="0"/>
              <a:t>Column-at-a-time execution</a:t>
            </a:r>
          </a:p>
          <a:p>
            <a:r>
              <a:rPr lang="en-US" kern="0" dirty="0" smtClean="0"/>
              <a:t>Go to the store</a:t>
            </a:r>
          </a:p>
          <a:p>
            <a:r>
              <a:rPr lang="en-US" kern="0" dirty="0" smtClean="0"/>
              <a:t>Take 100 beers</a:t>
            </a:r>
          </a:p>
          <a:p>
            <a:r>
              <a:rPr lang="en-US" kern="0" dirty="0" smtClean="0"/>
              <a:t>Pay at register</a:t>
            </a:r>
          </a:p>
          <a:p>
            <a:r>
              <a:rPr lang="en-US" kern="0" dirty="0" smtClean="0"/>
              <a:t>Walk Home</a:t>
            </a:r>
          </a:p>
          <a:p>
            <a:endParaRPr lang="en-US" kern="0" dirty="0" smtClean="0"/>
          </a:p>
          <a:p>
            <a:endParaRPr lang="en-US" kern="0" dirty="0"/>
          </a:p>
          <a:p>
            <a:pPr marL="0" indent="0">
              <a:buNone/>
            </a:pPr>
            <a:r>
              <a:rPr lang="en-US" kern="0" dirty="0" smtClean="0">
                <a:solidFill>
                  <a:srgbClr val="C00000"/>
                </a:solidFill>
              </a:rPr>
              <a:t>100 beers not easy to carry</a:t>
            </a:r>
            <a:endParaRPr lang="en-US" kern="0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kern="0" dirty="0" smtClean="0"/>
          </a:p>
          <a:p>
            <a:pPr marL="0" indent="0">
              <a:buFontTx/>
              <a:buNone/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6971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middle ground: Vectorization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iterator model, each operator implements a </a:t>
            </a:r>
            <a:r>
              <a:rPr lang="en-US" b="1" dirty="0" smtClean="0"/>
              <a:t>next</a:t>
            </a:r>
            <a:r>
              <a:rPr lang="en-US" dirty="0" smtClean="0"/>
              <a:t> function</a:t>
            </a:r>
          </a:p>
          <a:p>
            <a:r>
              <a:rPr lang="en-US" dirty="0" smtClean="0"/>
              <a:t>Each operator emit a </a:t>
            </a:r>
            <a:r>
              <a:rPr lang="en-US" b="1" dirty="0" smtClean="0"/>
              <a:t>vector </a:t>
            </a:r>
            <a:r>
              <a:rPr lang="en-US" dirty="0" smtClean="0"/>
              <a:t>of tuples instead of a single tuple</a:t>
            </a:r>
          </a:p>
          <a:p>
            <a:pPr lvl="1"/>
            <a:r>
              <a:rPr lang="en-US" sz="2800" dirty="0"/>
              <a:t>Vector-at-a-time, aka </a:t>
            </a:r>
            <a:r>
              <a:rPr lang="en-US" sz="2800" b="1" dirty="0"/>
              <a:t>“Carry a crate of beers at a time</a:t>
            </a:r>
            <a:r>
              <a:rPr lang="en-US" sz="2800" b="1" dirty="0" smtClean="0"/>
              <a:t>”</a:t>
            </a:r>
            <a:r>
              <a:rPr lang="en-US" sz="2800" dirty="0" smtClean="0"/>
              <a:t>!</a:t>
            </a:r>
          </a:p>
          <a:p>
            <a:pPr lvl="1"/>
            <a:r>
              <a:rPr lang="en-US" sz="2800" dirty="0" smtClean="0"/>
              <a:t>The operator’s internal loop processes multiple tuples at a time.</a:t>
            </a:r>
          </a:p>
          <a:p>
            <a:pPr lvl="1"/>
            <a:r>
              <a:rPr lang="en-US" sz="2800" dirty="0" smtClean="0"/>
              <a:t>Vector size varies based on hardware or query properties</a:t>
            </a:r>
          </a:p>
          <a:p>
            <a:pPr lvl="2"/>
            <a:r>
              <a:rPr lang="en-US" sz="2800" dirty="0" smtClean="0"/>
              <a:t>General idea: Vector must fit in CPU cache</a:t>
            </a:r>
            <a:endParaRPr lang="en-US" sz="2800" dirty="0"/>
          </a:p>
          <a:p>
            <a:pPr lvl="1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8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Vectorization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057"/>
          <a:stretch/>
        </p:blipFill>
        <p:spPr>
          <a:xfrm>
            <a:off x="7527183" y="1055391"/>
            <a:ext cx="4055217" cy="1723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245" y="2824868"/>
            <a:ext cx="4211092" cy="365848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07568" y="-1619761"/>
            <a:ext cx="237626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1412" y="562606"/>
            <a:ext cx="2736304" cy="132343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out = {  }</a:t>
            </a:r>
          </a:p>
          <a:p>
            <a:r>
              <a:rPr lang="en-US" sz="2000" dirty="0"/>
              <a:t>for t in </a:t>
            </a:r>
            <a:r>
              <a:rPr lang="en-US" sz="2000" dirty="0" err="1"/>
              <a:t>child.Output</a:t>
            </a:r>
            <a:r>
              <a:rPr lang="en-US" sz="2000" dirty="0"/>
              <a:t>():</a:t>
            </a:r>
          </a:p>
          <a:p>
            <a:r>
              <a:rPr lang="en-US" sz="2000" dirty="0"/>
              <a:t>   </a:t>
            </a:r>
            <a:r>
              <a:rPr lang="en-US" sz="2000" dirty="0" err="1"/>
              <a:t>out.add</a:t>
            </a:r>
            <a:r>
              <a:rPr lang="en-US" sz="2000" dirty="0"/>
              <a:t>(projection(t))</a:t>
            </a:r>
          </a:p>
          <a:p>
            <a:r>
              <a:rPr lang="en-US" sz="2000" dirty="0"/>
              <a:t>   if |out| &gt; n:  emit(out)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497499" y="2031688"/>
                <a:ext cx="3439414" cy="1938992"/>
              </a:xfrm>
              <a:prstGeom prst="rect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2000" dirty="0"/>
                  <a:t>out = {  }</a:t>
                </a:r>
              </a:p>
              <a:p>
                <a:r>
                  <a:rPr lang="en-US" sz="2000" dirty="0"/>
                  <a:t>for </a:t>
                </a:r>
                <a:r>
                  <a:rPr lang="en-US" sz="2000" dirty="0" smtClean="0"/>
                  <a:t>t1 </a:t>
                </a:r>
                <a:r>
                  <a:rPr lang="en-US" sz="2000" dirty="0"/>
                  <a:t>in </a:t>
                </a:r>
                <a:r>
                  <a:rPr lang="en-US" sz="2000" dirty="0" err="1" smtClean="0"/>
                  <a:t>left.Output</a:t>
                </a:r>
                <a:r>
                  <a:rPr lang="en-US" sz="2000" dirty="0"/>
                  <a:t>():</a:t>
                </a:r>
              </a:p>
              <a:p>
                <a:r>
                  <a:rPr lang="en-US" sz="2000" dirty="0"/>
                  <a:t>   </a:t>
                </a:r>
                <a:r>
                  <a:rPr lang="en-US" sz="2000" dirty="0" err="1" smtClean="0"/>
                  <a:t>buildHashTable</a:t>
                </a:r>
                <a:r>
                  <a:rPr lang="en-US" sz="2000" dirty="0" smtClean="0"/>
                  <a:t>(t1)</a:t>
                </a:r>
              </a:p>
              <a:p>
                <a:r>
                  <a:rPr lang="en-US" sz="2000" dirty="0"/>
                  <a:t>for t1 in </a:t>
                </a:r>
                <a:r>
                  <a:rPr lang="en-US" sz="2000" dirty="0" err="1" smtClean="0"/>
                  <a:t>right.Output</a:t>
                </a:r>
                <a:r>
                  <a:rPr lang="en-US" sz="2000" dirty="0" smtClean="0"/>
                  <a:t>():</a:t>
                </a:r>
              </a:p>
              <a:p>
                <a:r>
                  <a:rPr lang="en-US" sz="2000" dirty="0"/>
                  <a:t> </a:t>
                </a:r>
                <a:r>
                  <a:rPr lang="en-US" sz="2000" dirty="0" smtClean="0"/>
                  <a:t>  if probe(t2): </a:t>
                </a:r>
                <a:r>
                  <a:rPr lang="en-US" sz="2000" dirty="0" err="1" smtClean="0"/>
                  <a:t>out.add</a:t>
                </a:r>
                <a:r>
                  <a:rPr lang="en-US" sz="2000" dirty="0" smtClean="0"/>
                  <a:t>(t1</a:t>
                </a:r>
                <a:r>
                  <a:rPr lang="en-US" altLang="ja-JP" sz="2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en-US" sz="2000" dirty="0" smtClean="0"/>
                  <a:t> t2)</a:t>
                </a:r>
              </a:p>
              <a:p>
                <a:r>
                  <a:rPr lang="en-US" sz="2000" dirty="0"/>
                  <a:t> </a:t>
                </a:r>
                <a:r>
                  <a:rPr lang="en-US" sz="2000" dirty="0" smtClean="0"/>
                  <a:t>  if |out| &gt; n:   emit(out)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499" y="2031688"/>
                <a:ext cx="3439414" cy="1938992"/>
              </a:xfrm>
              <a:prstGeom prst="rect">
                <a:avLst/>
              </a:prstGeom>
              <a:blipFill rotWithShape="0">
                <a:blip r:embed="rId5"/>
                <a:stretch>
                  <a:fillRect l="-1404" t="-617" b="-3704"/>
                </a:stretch>
              </a:blip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4072782" y="4082236"/>
            <a:ext cx="3026705" cy="132343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out = {  }</a:t>
            </a:r>
          </a:p>
          <a:p>
            <a:r>
              <a:rPr lang="en-US" sz="2000" dirty="0"/>
              <a:t>for </a:t>
            </a:r>
            <a:r>
              <a:rPr lang="en-US" sz="2000" dirty="0" smtClean="0"/>
              <a:t>t1 </a:t>
            </a:r>
            <a:r>
              <a:rPr lang="en-US" sz="2000" dirty="0"/>
              <a:t>in </a:t>
            </a:r>
            <a:r>
              <a:rPr lang="en-US" sz="2000" dirty="0" err="1"/>
              <a:t>child.Output</a:t>
            </a:r>
            <a:r>
              <a:rPr lang="en-US" sz="2000" dirty="0" smtClean="0"/>
              <a:t>():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if </a:t>
            </a:r>
            <a:r>
              <a:rPr lang="en-US" sz="2000" dirty="0" err="1" smtClean="0"/>
              <a:t>evalPred</a:t>
            </a:r>
            <a:r>
              <a:rPr lang="en-US" sz="2000" dirty="0" smtClean="0"/>
              <a:t>(t):   </a:t>
            </a:r>
            <a:r>
              <a:rPr lang="en-US" sz="2000" dirty="0" err="1" smtClean="0"/>
              <a:t>out.add</a:t>
            </a:r>
            <a:r>
              <a:rPr lang="en-US" sz="2000" dirty="0" smtClean="0"/>
              <a:t>(t)</a:t>
            </a:r>
          </a:p>
          <a:p>
            <a:r>
              <a:rPr lang="en-US" sz="2000" dirty="0" smtClean="0"/>
              <a:t>   if |out| &gt; n:   emit(out)</a:t>
            </a:r>
            <a:endParaRPr lang="en-US" sz="2000" dirty="0"/>
          </a:p>
        </p:txBody>
      </p:sp>
      <p:sp>
        <p:nvSpPr>
          <p:cNvPr id="11" name="Rectangle 10"/>
          <p:cNvSpPr/>
          <p:nvPr/>
        </p:nvSpPr>
        <p:spPr>
          <a:xfrm>
            <a:off x="4072782" y="5517232"/>
            <a:ext cx="2743298" cy="132343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out = {  }</a:t>
            </a:r>
          </a:p>
          <a:p>
            <a:r>
              <a:rPr lang="en-US" sz="2000" dirty="0"/>
              <a:t>for </a:t>
            </a:r>
            <a:r>
              <a:rPr lang="en-US" sz="2000" dirty="0" smtClean="0"/>
              <a:t>t in B:</a:t>
            </a:r>
          </a:p>
          <a:p>
            <a:r>
              <a:rPr lang="en-US" sz="2000" dirty="0" smtClean="0"/>
              <a:t>   </a:t>
            </a:r>
            <a:r>
              <a:rPr lang="en-US" sz="2000" dirty="0" err="1" smtClean="0"/>
              <a:t>out.add</a:t>
            </a:r>
            <a:r>
              <a:rPr lang="en-US" sz="2000" dirty="0" smtClean="0"/>
              <a:t>(t)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if |out| &gt; n:   emit(out)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362836" y="5517233"/>
            <a:ext cx="2854370" cy="1323439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out = {  }</a:t>
            </a:r>
          </a:p>
          <a:p>
            <a:r>
              <a:rPr lang="en-US" sz="2000" dirty="0"/>
              <a:t>for </a:t>
            </a:r>
            <a:r>
              <a:rPr lang="en-US" sz="2000" dirty="0" smtClean="0"/>
              <a:t>t in A:</a:t>
            </a:r>
          </a:p>
          <a:p>
            <a:r>
              <a:rPr lang="en-US" sz="2000" dirty="0" smtClean="0"/>
              <a:t>   </a:t>
            </a:r>
            <a:r>
              <a:rPr lang="en-US" sz="2000" dirty="0" err="1" smtClean="0"/>
              <a:t>out.add</a:t>
            </a:r>
            <a:r>
              <a:rPr lang="en-US" sz="2000" dirty="0" smtClean="0"/>
              <a:t>(t)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 if |out| &gt; n:   emit(out)</a:t>
            </a:r>
            <a:endParaRPr lang="en-US" sz="2000" dirty="0"/>
          </a:p>
        </p:txBody>
      </p:sp>
      <p:sp>
        <p:nvSpPr>
          <p:cNvPr id="13" name="Freeform 12"/>
          <p:cNvSpPr/>
          <p:nvPr/>
        </p:nvSpPr>
        <p:spPr>
          <a:xfrm>
            <a:off x="0" y="1297713"/>
            <a:ext cx="1692863" cy="876300"/>
          </a:xfrm>
          <a:custGeom>
            <a:avLst/>
            <a:gdLst>
              <a:gd name="connsiteX0" fmla="*/ 549863 w 1692863"/>
              <a:gd name="connsiteY0" fmla="*/ 0 h 876300"/>
              <a:gd name="connsiteX1" fmla="*/ 54563 w 1692863"/>
              <a:gd name="connsiteY1" fmla="*/ 292100 h 876300"/>
              <a:gd name="connsiteX2" fmla="*/ 1692863 w 1692863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2863" h="876300">
                <a:moveTo>
                  <a:pt x="549863" y="0"/>
                </a:moveTo>
                <a:cubicBezTo>
                  <a:pt x="206963" y="73025"/>
                  <a:pt x="-135937" y="146050"/>
                  <a:pt x="54563" y="292100"/>
                </a:cubicBezTo>
                <a:cubicBezTo>
                  <a:pt x="245063" y="438150"/>
                  <a:pt x="968963" y="657225"/>
                  <a:pt x="1692863" y="8763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046762" y="3117255"/>
            <a:ext cx="1905221" cy="952079"/>
          </a:xfrm>
          <a:custGeom>
            <a:avLst/>
            <a:gdLst>
              <a:gd name="connsiteX0" fmla="*/ 0 w 831296"/>
              <a:gd name="connsiteY0" fmla="*/ 12011 h 1243911"/>
              <a:gd name="connsiteX1" fmla="*/ 762000 w 831296"/>
              <a:gd name="connsiteY1" fmla="*/ 177111 h 1243911"/>
              <a:gd name="connsiteX2" fmla="*/ 749300 w 831296"/>
              <a:gd name="connsiteY2" fmla="*/ 1243911 h 1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96" h="1243911">
                <a:moveTo>
                  <a:pt x="0" y="12011"/>
                </a:moveTo>
                <a:cubicBezTo>
                  <a:pt x="318558" y="-8098"/>
                  <a:pt x="637117" y="-28206"/>
                  <a:pt x="762000" y="177111"/>
                </a:cubicBezTo>
                <a:cubicBezTo>
                  <a:pt x="886883" y="382428"/>
                  <a:pt x="818091" y="813169"/>
                  <a:pt x="749300" y="1243911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042199" y="2564578"/>
            <a:ext cx="475458" cy="2952654"/>
          </a:xfrm>
          <a:custGeom>
            <a:avLst/>
            <a:gdLst>
              <a:gd name="connsiteX0" fmla="*/ 475458 w 475458"/>
              <a:gd name="connsiteY0" fmla="*/ 0 h 2705100"/>
              <a:gd name="connsiteX1" fmla="*/ 5558 w 475458"/>
              <a:gd name="connsiteY1" fmla="*/ 762000 h 2705100"/>
              <a:gd name="connsiteX2" fmla="*/ 259558 w 475458"/>
              <a:gd name="connsiteY2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458" h="2705100">
                <a:moveTo>
                  <a:pt x="475458" y="0"/>
                </a:moveTo>
                <a:cubicBezTo>
                  <a:pt x="258499" y="155575"/>
                  <a:pt x="41541" y="311150"/>
                  <a:pt x="5558" y="762000"/>
                </a:cubicBezTo>
                <a:cubicBezTo>
                  <a:pt x="-30425" y="1212850"/>
                  <a:pt x="114566" y="1958975"/>
                  <a:pt x="259558" y="27051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2078848">
            <a:off x="3282683" y="4574607"/>
            <a:ext cx="1139657" cy="1404955"/>
          </a:xfrm>
          <a:custGeom>
            <a:avLst/>
            <a:gdLst>
              <a:gd name="connsiteX0" fmla="*/ 519599 w 1738799"/>
              <a:gd name="connsiteY0" fmla="*/ 0 h 863600"/>
              <a:gd name="connsiteX1" fmla="*/ 62399 w 1738799"/>
              <a:gd name="connsiteY1" fmla="*/ 355600 h 863600"/>
              <a:gd name="connsiteX2" fmla="*/ 1738799 w 1738799"/>
              <a:gd name="connsiteY2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799" h="863600">
                <a:moveTo>
                  <a:pt x="519599" y="0"/>
                </a:moveTo>
                <a:cubicBezTo>
                  <a:pt x="189399" y="105833"/>
                  <a:pt x="-140801" y="211667"/>
                  <a:pt x="62399" y="355600"/>
                </a:cubicBezTo>
                <a:cubicBezTo>
                  <a:pt x="265599" y="499533"/>
                  <a:pt x="1002199" y="681566"/>
                  <a:pt x="1738799" y="8636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29364" y="442772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3403" y="253248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85149" y="406933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84032" y="548268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702300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28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Vectorization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Ideal for OLAP queries</a:t>
            </a:r>
          </a:p>
          <a:p>
            <a:r>
              <a:rPr lang="en-US" dirty="0" smtClean="0"/>
              <a:t>Greatly reduces the number of invocations per operator</a:t>
            </a:r>
          </a:p>
          <a:p>
            <a:r>
              <a:rPr lang="en-US" dirty="0" smtClean="0"/>
              <a:t>Allows for operators to use </a:t>
            </a:r>
            <a:r>
              <a:rPr lang="en-US" dirty="0" err="1"/>
              <a:t>v</a:t>
            </a:r>
            <a:r>
              <a:rPr lang="en-US" dirty="0" err="1" smtClean="0"/>
              <a:t>ectorized</a:t>
            </a:r>
            <a:r>
              <a:rPr lang="en-US" dirty="0" smtClean="0"/>
              <a:t> (SIMD) instructions to process batches of tuples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872" y="3971474"/>
            <a:ext cx="7044928" cy="138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7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of the physical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 smtClean="0"/>
              <a:t>Two approaches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Traditional approach: interpretation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Code generation &amp; compilation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2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b="1" i="1" dirty="0" smtClean="0"/>
              <a:t>processing model</a:t>
            </a:r>
            <a:r>
              <a:rPr lang="en-US" dirty="0" smtClean="0"/>
              <a:t> of a DBMS defines how the system executes a query plan.</a:t>
            </a:r>
          </a:p>
          <a:p>
            <a:pPr lvl="1"/>
            <a:r>
              <a:rPr lang="en-US" dirty="0" smtClean="0"/>
              <a:t>Different trade-offs for different workloads</a:t>
            </a:r>
          </a:p>
          <a:p>
            <a:pPr lvl="1"/>
            <a:endParaRPr lang="en-US" dirty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Extreme I: Tuple-at-a-time via the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iterator model</a:t>
            </a:r>
          </a:p>
          <a:p>
            <a:r>
              <a:rPr lang="en-US" dirty="0" smtClean="0"/>
              <a:t>Query compilation</a:t>
            </a:r>
          </a:p>
          <a:p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/>
              <a:t>Vectorization model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Extreme II: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Block-oriented model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(typically column-at-a-time)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0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 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07616" y="3063978"/>
            <a:ext cx="2543967" cy="6994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629291" y="3201639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altLang="en-US" b="1" dirty="0">
                <a:solidFill>
                  <a:srgbClr val="C00000"/>
                </a:solidFill>
                <a:latin typeface="Arial" charset="0"/>
              </a:rPr>
              <a:t>Plan </a:t>
            </a:r>
            <a:r>
              <a:rPr lang="es-ES_tradnl" altLang="en-US" b="1" dirty="0" err="1" smtClean="0">
                <a:solidFill>
                  <a:srgbClr val="C00000"/>
                </a:solidFill>
                <a:latin typeface="Arial" charset="0"/>
              </a:rPr>
              <a:t>Executor</a:t>
            </a:r>
            <a:endParaRPr lang="es-ES_tradnl" altLang="en-US" b="1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5680" y="1700808"/>
            <a:ext cx="4770567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259810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How the DBMS executes </a:t>
            </a:r>
            <a:r>
              <a:rPr lang="en-US" sz="3200" b="1" dirty="0" smtClean="0"/>
              <a:t>a query (plan)</a:t>
            </a:r>
            <a:endParaRPr lang="en-US" sz="3200" b="1" dirty="0"/>
          </a:p>
        </p:txBody>
      </p:sp>
      <p:sp>
        <p:nvSpPr>
          <p:cNvPr id="8" name="Rectangle 1057"/>
          <p:cNvSpPr>
            <a:spLocks noChangeArrowheads="1"/>
          </p:cNvSpPr>
          <p:nvPr/>
        </p:nvSpPr>
        <p:spPr bwMode="auto">
          <a:xfrm>
            <a:off x="907289" y="3252133"/>
            <a:ext cx="1090044" cy="4591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s-ES_tradnl" altLang="en-US" dirty="0" err="1" smtClean="0">
                <a:solidFill>
                  <a:schemeClr val="tx2"/>
                </a:solidFill>
                <a:latin typeface="Arial" charset="0"/>
              </a:rPr>
              <a:t>Parser</a:t>
            </a:r>
            <a:endParaRPr lang="es-ES_tradnl" alt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1057"/>
          <p:cNvSpPr>
            <a:spLocks noChangeArrowheads="1"/>
          </p:cNvSpPr>
          <p:nvPr/>
        </p:nvSpPr>
        <p:spPr bwMode="auto">
          <a:xfrm>
            <a:off x="3521497" y="3252133"/>
            <a:ext cx="1245535" cy="4591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s-ES_tradnl" altLang="en-US" dirty="0" err="1" smtClean="0">
                <a:solidFill>
                  <a:schemeClr val="tx2"/>
                </a:solidFill>
                <a:latin typeface="Arial" charset="0"/>
              </a:rPr>
              <a:t>Planner</a:t>
            </a:r>
            <a:endParaRPr lang="es-ES_tradnl" alt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1057"/>
          <p:cNvSpPr>
            <a:spLocks noChangeArrowheads="1"/>
          </p:cNvSpPr>
          <p:nvPr/>
        </p:nvSpPr>
        <p:spPr bwMode="auto">
          <a:xfrm>
            <a:off x="5807968" y="3067467"/>
            <a:ext cx="1949173" cy="8284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s-ES_tradnl" altLang="en-US" dirty="0" smtClean="0">
                <a:solidFill>
                  <a:schemeClr val="tx2"/>
                </a:solidFill>
                <a:latin typeface="Arial" charset="0"/>
              </a:rPr>
              <a:t>(</a:t>
            </a:r>
            <a:r>
              <a:rPr lang="es-ES_tradnl" altLang="en-US" dirty="0" err="1" smtClean="0">
                <a:solidFill>
                  <a:schemeClr val="tx2"/>
                </a:solidFill>
                <a:latin typeface="Arial" charset="0"/>
              </a:rPr>
              <a:t>Cost-based</a:t>
            </a:r>
            <a:r>
              <a:rPr lang="es-ES_tradnl" altLang="en-US" dirty="0" smtClean="0">
                <a:solidFill>
                  <a:schemeClr val="tx2"/>
                </a:solidFill>
                <a:latin typeface="Arial" charset="0"/>
              </a:rPr>
              <a:t>)</a:t>
            </a:r>
            <a:br>
              <a:rPr lang="es-ES_tradnl" altLang="en-US" dirty="0" smtClean="0">
                <a:solidFill>
                  <a:schemeClr val="tx2"/>
                </a:solidFill>
                <a:latin typeface="Arial" charset="0"/>
              </a:rPr>
            </a:br>
            <a:r>
              <a:rPr lang="es-ES_tradnl" altLang="en-US" dirty="0" err="1" smtClean="0">
                <a:solidFill>
                  <a:schemeClr val="tx2"/>
                </a:solidFill>
                <a:latin typeface="Arial" charset="0"/>
              </a:rPr>
              <a:t>Optimizer</a:t>
            </a:r>
            <a:endParaRPr lang="es-ES_tradnl" alt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1997333" y="3481683"/>
            <a:ext cx="152416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>
          <a:xfrm>
            <a:off x="4767032" y="3481683"/>
            <a:ext cx="10409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957804" y="2281354"/>
            <a:ext cx="12234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Abstract</a:t>
            </a:r>
            <a:br>
              <a:rPr lang="en-US" dirty="0" smtClean="0"/>
            </a:br>
            <a:r>
              <a:rPr lang="en-US" dirty="0" smtClean="0"/>
              <a:t>Syntax</a:t>
            </a:r>
            <a:br>
              <a:rPr lang="en-US" dirty="0" smtClean="0"/>
            </a:br>
            <a:r>
              <a:rPr lang="en-US" dirty="0" smtClean="0"/>
              <a:t>Tree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18672" y="2281354"/>
            <a:ext cx="10365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Logical</a:t>
            </a:r>
            <a:br>
              <a:rPr lang="en-US" dirty="0" smtClean="0"/>
            </a:br>
            <a:r>
              <a:rPr lang="en-US" dirty="0" smtClean="0"/>
              <a:t>Query </a:t>
            </a:r>
            <a:br>
              <a:rPr lang="en-US" dirty="0" smtClean="0"/>
            </a:br>
            <a:r>
              <a:rPr lang="en-US" dirty="0" smtClean="0"/>
              <a:t>Plan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17154" y="3423796"/>
            <a:ext cx="1626356" cy="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020711" y="2232142"/>
            <a:ext cx="11721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Physical</a:t>
            </a:r>
            <a:br>
              <a:rPr lang="en-US" dirty="0" smtClean="0"/>
            </a:br>
            <a:r>
              <a:rPr lang="en-US" dirty="0" smtClean="0"/>
              <a:t>Query </a:t>
            </a:r>
            <a:br>
              <a:rPr lang="en-US" dirty="0" smtClean="0"/>
            </a:b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181216" y="1685470"/>
            <a:ext cx="2658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Query Optimizer</a:t>
            </a:r>
            <a:endParaRPr lang="en-US" sz="28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71990" t="62301" r="19742" b="6184"/>
          <a:stretch/>
        </p:blipFill>
        <p:spPr>
          <a:xfrm>
            <a:off x="7230247" y="1736952"/>
            <a:ext cx="756000" cy="126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66750" y="1678346"/>
            <a:ext cx="153599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s-ES_tradnl" altLang="en-US" dirty="0" err="1" smtClean="0">
                <a:latin typeface="Arial" charset="0"/>
              </a:rPr>
              <a:t>Cost</a:t>
            </a:r>
            <a:r>
              <a:rPr lang="es-ES_tradnl" altLang="en-US" dirty="0" smtClean="0">
                <a:latin typeface="Arial" charset="0"/>
              </a:rPr>
              <a:t/>
            </a:r>
            <a:br>
              <a:rPr lang="es-ES_tradnl" altLang="en-US" dirty="0" smtClean="0">
                <a:latin typeface="Arial" charset="0"/>
              </a:rPr>
            </a:br>
            <a:r>
              <a:rPr lang="es-ES_tradnl" altLang="en-US" dirty="0" err="1" smtClean="0">
                <a:latin typeface="Arial" charset="0"/>
              </a:rPr>
              <a:t>Estimates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63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Remark from Microsoft </a:t>
            </a:r>
            <a:r>
              <a:rPr lang="en-US" dirty="0" err="1" smtClean="0"/>
              <a:t>Hekaton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After switching to an in-memory DBMS, the only way to increase throughput is to reduce the number of instructions executed.</a:t>
            </a:r>
          </a:p>
          <a:p>
            <a:pPr lvl="1"/>
            <a:r>
              <a:rPr lang="en-US" sz="2800" dirty="0" smtClean="0"/>
              <a:t>To go </a:t>
            </a:r>
            <a:r>
              <a:rPr lang="en-US" sz="2800" b="1" dirty="0" smtClean="0"/>
              <a:t>10x</a:t>
            </a:r>
            <a:r>
              <a:rPr lang="en-US" sz="2800" dirty="0" smtClean="0"/>
              <a:t> faster, the DBMS must execute </a:t>
            </a:r>
            <a:r>
              <a:rPr lang="en-US" sz="2800" b="1" dirty="0" smtClean="0"/>
              <a:t>90%</a:t>
            </a:r>
            <a:r>
              <a:rPr lang="en-US" sz="2800" dirty="0" smtClean="0"/>
              <a:t> fewer instructions</a:t>
            </a:r>
          </a:p>
          <a:p>
            <a:pPr lvl="1"/>
            <a:r>
              <a:rPr lang="en-US" sz="2800" dirty="0" smtClean="0"/>
              <a:t>To go </a:t>
            </a:r>
            <a:r>
              <a:rPr lang="en-US" sz="2800" b="1" dirty="0" smtClean="0"/>
              <a:t>100x</a:t>
            </a:r>
            <a:r>
              <a:rPr lang="en-US" sz="2800" dirty="0" smtClean="0"/>
              <a:t> faster, the DBMS must execute </a:t>
            </a:r>
            <a:r>
              <a:rPr lang="en-US" sz="2800" b="1" dirty="0" smtClean="0"/>
              <a:t>99%</a:t>
            </a:r>
            <a:r>
              <a:rPr lang="en-US" sz="2800" dirty="0" smtClean="0"/>
              <a:t> fewer instruction</a:t>
            </a:r>
          </a:p>
          <a:p>
            <a:pPr lvl="1"/>
            <a:endParaRPr lang="en-US" sz="2800" dirty="0"/>
          </a:p>
          <a:p>
            <a:pPr marL="0" indent="0">
              <a:buNone/>
            </a:pPr>
            <a:r>
              <a:rPr lang="en-US" sz="3600" dirty="0" smtClean="0"/>
              <a:t>The only way to achieve such a reduction in the number of instructions is through </a:t>
            </a:r>
            <a:r>
              <a:rPr lang="en-US" sz="3600" b="1" dirty="0" smtClean="0"/>
              <a:t>code specialization.</a:t>
            </a:r>
          </a:p>
          <a:p>
            <a:pPr lvl="1"/>
            <a:r>
              <a:rPr lang="en-US" sz="2800" dirty="0" smtClean="0"/>
              <a:t>Generate code that is specific to a particular task in the DBMS.</a:t>
            </a:r>
          </a:p>
          <a:p>
            <a:pPr lvl="1"/>
            <a:r>
              <a:rPr lang="en-US" sz="2800" dirty="0" smtClean="0"/>
              <a:t>(Currently, most code is written to be understandable)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30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from general to specialized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CPU intensive entity of a database can be natively compiled if they have a similar execution pattern on different inputs</a:t>
            </a:r>
          </a:p>
          <a:p>
            <a:pPr lvl="1"/>
            <a:r>
              <a:rPr lang="en-US" dirty="0" smtClean="0"/>
              <a:t>Access Methods</a:t>
            </a:r>
          </a:p>
          <a:p>
            <a:pPr lvl="1"/>
            <a:r>
              <a:rPr lang="en-US" dirty="0" smtClean="0"/>
              <a:t>Operator Execution</a:t>
            </a:r>
          </a:p>
          <a:p>
            <a:pPr lvl="1"/>
            <a:r>
              <a:rPr lang="en-US" dirty="0" smtClean="0"/>
              <a:t>Predicate Evaluation</a:t>
            </a:r>
          </a:p>
          <a:p>
            <a:r>
              <a:rPr lang="en-US" dirty="0" smtClean="0"/>
              <a:t>Goal: Avoid runtime decisions! </a:t>
            </a:r>
            <a:br>
              <a:rPr lang="en-US" dirty="0" smtClean="0"/>
            </a:br>
            <a:r>
              <a:rPr lang="en-US" dirty="0" smtClean="0"/>
              <a:t>Decide once, when you see the query plan!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8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know from the query plan?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Attribute types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=&gt; (Inline) pointer casting instead of </a:t>
            </a:r>
            <a:br>
              <a:rPr lang="en-US" dirty="0" smtClean="0"/>
            </a:br>
            <a:r>
              <a:rPr lang="en-US" dirty="0" smtClean="0"/>
              <a:t>	     data access (virtual) function calls</a:t>
            </a:r>
          </a:p>
          <a:p>
            <a:r>
              <a:rPr lang="en-US" dirty="0" smtClean="0"/>
              <a:t>Query predicate types</a:t>
            </a:r>
          </a:p>
          <a:p>
            <a:pPr marL="0" indent="0">
              <a:buNone/>
            </a:pPr>
            <a:r>
              <a:rPr lang="en-US" dirty="0" smtClean="0"/>
              <a:t>	=&gt; Can use primitive data comparisons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77272"/>
            <a:ext cx="12192000" cy="980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“Hard-code” this knowledge into the execution engine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006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92162"/>
          </a:xfrm>
        </p:spPr>
        <p:txBody>
          <a:bodyPr/>
          <a:lstStyle/>
          <a:p>
            <a:r>
              <a:rPr lang="en-GB" dirty="0" smtClean="0"/>
              <a:t>MySQL performance breakdown</a:t>
            </a:r>
            <a:endParaRPr lang="en-GB" dirty="0"/>
          </a:p>
        </p:txBody>
      </p:sp>
      <p:graphicFrame>
        <p:nvGraphicFramePr>
          <p:cNvPr id="6" name="Content Placeholder 7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219201"/>
          <a:ext cx="8229600" cy="4906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/>
          <p:cNvSpPr/>
          <p:nvPr/>
        </p:nvSpPr>
        <p:spPr>
          <a:xfrm>
            <a:off x="6456040" y="1484785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SELECT 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l_returnflag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l_linestatus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  sum(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l_quantity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) </a:t>
            </a:r>
            <a:r>
              <a:rPr lang="en-GB" sz="1800" b="1" dirty="0">
                <a:solidFill>
                  <a:prstClr val="black"/>
                </a:solidFill>
                <a:latin typeface="Calibri"/>
                <a:cs typeface="Arial"/>
              </a:rPr>
              <a:t>AS </a:t>
            </a:r>
            <a:r>
              <a:rPr lang="en-GB" sz="1800" b="1" dirty="0" err="1">
                <a:solidFill>
                  <a:prstClr val="black"/>
                </a:solidFill>
                <a:latin typeface="Calibri"/>
                <a:cs typeface="Arial"/>
              </a:rPr>
              <a:t>sum_qty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  sum(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l_extendedprice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)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  </a:t>
            </a:r>
            <a:r>
              <a:rPr lang="en-GB" sz="1800" b="1" dirty="0">
                <a:solidFill>
                  <a:prstClr val="black"/>
                </a:solidFill>
                <a:latin typeface="Calibri"/>
                <a:cs typeface="Arial"/>
              </a:rPr>
              <a:t>AS </a:t>
            </a:r>
            <a:r>
              <a:rPr lang="en-GB" sz="1800" b="1" dirty="0" err="1">
                <a:solidFill>
                  <a:prstClr val="black"/>
                </a:solidFill>
                <a:latin typeface="Calibri"/>
                <a:cs typeface="Arial"/>
              </a:rPr>
              <a:t>sum_base_price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 sum(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l_extendedprice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*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(1 -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l_discount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)) </a:t>
            </a:r>
            <a:r>
              <a:rPr lang="en-GB" sz="1800" b="1" dirty="0">
                <a:solidFill>
                  <a:prstClr val="black"/>
                </a:solidFill>
                <a:latin typeface="Calibri"/>
                <a:cs typeface="Arial"/>
              </a:rPr>
              <a:t>AS </a:t>
            </a:r>
            <a:r>
              <a:rPr lang="en-GB" sz="1800" b="1" dirty="0" err="1">
                <a:solidFill>
                  <a:prstClr val="black"/>
                </a:solidFill>
                <a:latin typeface="Calibri"/>
                <a:cs typeface="Arial"/>
              </a:rPr>
              <a:t>sum_disc_price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sum(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l_extendedprice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*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(1 -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l_discount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) * (1 +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l_tax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))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b="1" dirty="0">
                <a:solidFill>
                  <a:prstClr val="black"/>
                </a:solidFill>
                <a:latin typeface="Calibri"/>
                <a:cs typeface="Arial"/>
              </a:rPr>
              <a:t>             AS </a:t>
            </a:r>
            <a:r>
              <a:rPr lang="en-GB" sz="1800" b="1" dirty="0" err="1">
                <a:solidFill>
                  <a:prstClr val="black"/>
                </a:solidFill>
                <a:latin typeface="Calibri"/>
                <a:cs typeface="Arial"/>
              </a:rPr>
              <a:t>sum_charge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avg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l_quantity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) </a:t>
            </a:r>
            <a:r>
              <a:rPr lang="en-GB" sz="1800" b="1" dirty="0">
                <a:solidFill>
                  <a:prstClr val="black"/>
                </a:solidFill>
                <a:latin typeface="Calibri"/>
                <a:cs typeface="Arial"/>
              </a:rPr>
              <a:t>AS </a:t>
            </a:r>
            <a:r>
              <a:rPr lang="en-GB" sz="1800" b="1" dirty="0" err="1">
                <a:solidFill>
                  <a:prstClr val="black"/>
                </a:solidFill>
                <a:latin typeface="Calibri"/>
                <a:cs typeface="Arial"/>
              </a:rPr>
              <a:t>avg_qty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avg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l_extendedprice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) </a:t>
            </a:r>
            <a:r>
              <a:rPr lang="en-GB" sz="1800" b="1" dirty="0">
                <a:solidFill>
                  <a:prstClr val="black"/>
                </a:solidFill>
                <a:latin typeface="Calibri"/>
                <a:cs typeface="Arial"/>
              </a:rPr>
              <a:t>AS </a:t>
            </a:r>
            <a:r>
              <a:rPr lang="en-GB" sz="1800" b="1" dirty="0" err="1">
                <a:solidFill>
                  <a:prstClr val="black"/>
                </a:solidFill>
                <a:latin typeface="Calibri"/>
                <a:cs typeface="Arial"/>
              </a:rPr>
              <a:t>avg_price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avg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l_discount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) </a:t>
            </a:r>
            <a:r>
              <a:rPr lang="en-GB" sz="1800" b="1" dirty="0">
                <a:solidFill>
                  <a:prstClr val="black"/>
                </a:solidFill>
                <a:latin typeface="Calibri"/>
                <a:cs typeface="Arial"/>
              </a:rPr>
              <a:t>AS </a:t>
            </a:r>
            <a:r>
              <a:rPr lang="en-GB" sz="1800" b="1" dirty="0" err="1">
                <a:solidFill>
                  <a:prstClr val="black"/>
                </a:solidFill>
                <a:latin typeface="Calibri"/>
                <a:cs typeface="Arial"/>
              </a:rPr>
              <a:t>avg_disc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            count(*) </a:t>
            </a:r>
            <a:r>
              <a:rPr lang="en-GB" sz="1800" b="1" dirty="0">
                <a:solidFill>
                  <a:prstClr val="black"/>
                </a:solidFill>
                <a:latin typeface="Calibri"/>
                <a:cs typeface="Arial"/>
              </a:rPr>
              <a:t>AS </a:t>
            </a:r>
            <a:r>
              <a:rPr lang="en-GB" sz="1800" b="1" dirty="0" err="1">
                <a:solidFill>
                  <a:prstClr val="black"/>
                </a:solidFill>
                <a:latin typeface="Calibri"/>
                <a:cs typeface="Arial"/>
              </a:rPr>
              <a:t>count_order</a:t>
            </a:r>
            <a:endParaRPr lang="en-GB" sz="1800" b="1" dirty="0">
              <a:solidFill>
                <a:prstClr val="black"/>
              </a:solidFill>
              <a:latin typeface="Calibri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FROM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lineitem</a:t>
            </a:r>
            <a:endParaRPr lang="en-GB" sz="1800" dirty="0">
              <a:solidFill>
                <a:prstClr val="black"/>
              </a:solidFill>
              <a:latin typeface="Calibri"/>
              <a:cs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WHERE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l_shipdate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 &lt;= date '1998-09-02'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GROUP BY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l_returnflag</a:t>
            </a: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, </a:t>
            </a:r>
            <a:r>
              <a:rPr lang="en-GB" sz="1800" dirty="0" err="1">
                <a:solidFill>
                  <a:prstClr val="black"/>
                </a:solidFill>
                <a:latin typeface="Calibri"/>
                <a:cs typeface="Arial"/>
              </a:rPr>
              <a:t>l_linestatus</a:t>
            </a:r>
            <a:endParaRPr lang="en-GB" sz="1800" dirty="0">
              <a:solidFill>
                <a:prstClr val="black"/>
              </a:solidFill>
              <a:latin typeface="Calibri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68008" y="622802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GB" sz="1800" dirty="0">
                <a:solidFill>
                  <a:prstClr val="black"/>
                </a:solidFill>
                <a:latin typeface="Calibri"/>
                <a:cs typeface="Arial"/>
              </a:rPr>
              <a:t>[Locking + Buffer Allocation costs minimal]</a:t>
            </a:r>
          </a:p>
        </p:txBody>
      </p:sp>
    </p:spTree>
    <p:extLst>
      <p:ext uri="{BB962C8B-B14F-4D97-AF65-F5344CB8AC3E}">
        <p14:creationId xmlns:p14="http://schemas.microsoft.com/office/powerpoint/2010/main" val="78643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Compiler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507616" y="3063978"/>
            <a:ext cx="2543967" cy="699492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492241" y="3138367"/>
            <a:ext cx="2510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_tradnl" altLang="en-US" b="1" dirty="0" err="1" smtClean="0">
                <a:solidFill>
                  <a:srgbClr val="C00000"/>
                </a:solidFill>
                <a:latin typeface="Arial" charset="0"/>
              </a:rPr>
              <a:t>Code</a:t>
            </a:r>
            <a:r>
              <a:rPr lang="es-ES_tradnl" altLang="en-US" b="1" dirty="0" smtClean="0">
                <a:solidFill>
                  <a:srgbClr val="C00000"/>
                </a:solidFill>
                <a:latin typeface="Arial" charset="0"/>
              </a:rPr>
              <a:t> </a:t>
            </a:r>
            <a:r>
              <a:rPr lang="es-ES_tradnl" altLang="en-US" b="1" dirty="0" err="1" smtClean="0">
                <a:solidFill>
                  <a:srgbClr val="C00000"/>
                </a:solidFill>
                <a:latin typeface="Arial" charset="0"/>
              </a:rPr>
              <a:t>Generator</a:t>
            </a:r>
            <a:endParaRPr lang="es-ES_tradnl" altLang="en-US" b="1" dirty="0">
              <a:solidFill>
                <a:srgbClr val="C00000"/>
              </a:solidFill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15680" y="1700808"/>
            <a:ext cx="4770567" cy="25922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57"/>
          <p:cNvSpPr>
            <a:spLocks noChangeArrowheads="1"/>
          </p:cNvSpPr>
          <p:nvPr/>
        </p:nvSpPr>
        <p:spPr bwMode="auto">
          <a:xfrm>
            <a:off x="907289" y="3252133"/>
            <a:ext cx="1090044" cy="459100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s-ES_tradnl" altLang="en-US" dirty="0" err="1" smtClean="0">
                <a:solidFill>
                  <a:schemeClr val="tx2"/>
                </a:solidFill>
                <a:latin typeface="Arial" charset="0"/>
              </a:rPr>
              <a:t>Parser</a:t>
            </a:r>
            <a:endParaRPr lang="es-ES_tradnl" alt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1057"/>
          <p:cNvSpPr>
            <a:spLocks noChangeArrowheads="1"/>
          </p:cNvSpPr>
          <p:nvPr/>
        </p:nvSpPr>
        <p:spPr bwMode="auto">
          <a:xfrm>
            <a:off x="3479016" y="3071137"/>
            <a:ext cx="1330494" cy="8284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s-ES_tradnl" altLang="en-US" dirty="0" smtClean="0">
                <a:solidFill>
                  <a:schemeClr val="tx2"/>
                </a:solidFill>
                <a:latin typeface="Arial" charset="0"/>
              </a:rPr>
              <a:t>Plan </a:t>
            </a:r>
            <a:br>
              <a:rPr lang="es-ES_tradnl" altLang="en-US" dirty="0" smtClean="0">
                <a:solidFill>
                  <a:schemeClr val="tx2"/>
                </a:solidFill>
                <a:latin typeface="Arial" charset="0"/>
              </a:rPr>
            </a:br>
            <a:r>
              <a:rPr lang="es-ES_tradnl" altLang="en-US" dirty="0" err="1" smtClean="0">
                <a:solidFill>
                  <a:schemeClr val="tx2"/>
                </a:solidFill>
                <a:latin typeface="Arial" charset="0"/>
              </a:rPr>
              <a:t>Rewriter</a:t>
            </a:r>
            <a:endParaRPr lang="es-ES_tradnl" altLang="en-US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0" name="Rectangle 1057"/>
          <p:cNvSpPr>
            <a:spLocks noChangeArrowheads="1"/>
          </p:cNvSpPr>
          <p:nvPr/>
        </p:nvSpPr>
        <p:spPr bwMode="auto">
          <a:xfrm>
            <a:off x="6256728" y="3067467"/>
            <a:ext cx="1500413" cy="82843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/>
          <a:p>
            <a:pPr algn="ctr"/>
            <a:r>
              <a:rPr lang="es-ES_tradnl" altLang="en-US" dirty="0" smtClean="0">
                <a:solidFill>
                  <a:schemeClr val="tx2"/>
                </a:solidFill>
                <a:latin typeface="Arial" charset="0"/>
              </a:rPr>
              <a:t>Plan </a:t>
            </a:r>
            <a:br>
              <a:rPr lang="es-ES_tradnl" altLang="en-US" dirty="0" smtClean="0">
                <a:solidFill>
                  <a:schemeClr val="tx2"/>
                </a:solidFill>
                <a:latin typeface="Arial" charset="0"/>
              </a:rPr>
            </a:br>
            <a:r>
              <a:rPr lang="es-ES_tradnl" altLang="en-US" dirty="0" err="1" smtClean="0">
                <a:solidFill>
                  <a:schemeClr val="tx2"/>
                </a:solidFill>
                <a:latin typeface="Arial" charset="0"/>
              </a:rPr>
              <a:t>Optimizer</a:t>
            </a:r>
            <a:endParaRPr lang="es-ES_tradnl" altLang="en-US" dirty="0">
              <a:solidFill>
                <a:schemeClr val="tx2"/>
              </a:solidFill>
              <a:latin typeface="Arial" charset="0"/>
            </a:endParaRPr>
          </a:p>
        </p:txBody>
      </p:sp>
      <p:cxnSp>
        <p:nvCxnSpPr>
          <p:cNvPr id="11" name="Straight Arrow Connector 10"/>
          <p:cNvCxnSpPr>
            <a:stCxn id="8" idx="3"/>
            <a:endCxn id="9" idx="1"/>
          </p:cNvCxnSpPr>
          <p:nvPr/>
        </p:nvCxnSpPr>
        <p:spPr>
          <a:xfrm>
            <a:off x="1997333" y="3481683"/>
            <a:ext cx="1481683" cy="3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9" idx="3"/>
            <a:endCxn id="10" idx="1"/>
          </p:cNvCxnSpPr>
          <p:nvPr/>
        </p:nvCxnSpPr>
        <p:spPr>
          <a:xfrm flipV="1">
            <a:off x="4809510" y="3481683"/>
            <a:ext cx="1447218" cy="36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85944" y="2952808"/>
            <a:ext cx="652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90607" y="2281354"/>
            <a:ext cx="103650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Logical</a:t>
            </a:r>
            <a:br>
              <a:rPr lang="en-US" dirty="0" smtClean="0"/>
            </a:br>
            <a:r>
              <a:rPr lang="en-US" dirty="0" smtClean="0"/>
              <a:t>Query </a:t>
            </a:r>
            <a:br>
              <a:rPr lang="en-US" dirty="0" smtClean="0"/>
            </a:br>
            <a:r>
              <a:rPr lang="en-US" dirty="0" smtClean="0"/>
              <a:t>Plan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817154" y="3423796"/>
            <a:ext cx="1626356" cy="27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020711" y="2232142"/>
            <a:ext cx="117218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Physical</a:t>
            </a:r>
            <a:br>
              <a:rPr lang="en-US" dirty="0" smtClean="0"/>
            </a:br>
            <a:r>
              <a:rPr lang="en-US" dirty="0" smtClean="0"/>
              <a:t>Query </a:t>
            </a:r>
            <a:br>
              <a:rPr lang="en-US" dirty="0" smtClean="0"/>
            </a:br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303139" y="1685470"/>
            <a:ext cx="26580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Query Optimizer</a:t>
            </a:r>
            <a:endParaRPr lang="en-US" sz="2800" b="1" dirty="0"/>
          </a:p>
        </p:txBody>
      </p:sp>
      <p:cxnSp>
        <p:nvCxnSpPr>
          <p:cNvPr id="19" name="Straight Arrow Connector 18"/>
          <p:cNvCxnSpPr>
            <a:stCxn id="5" idx="2"/>
          </p:cNvCxnSpPr>
          <p:nvPr/>
        </p:nvCxnSpPr>
        <p:spPr>
          <a:xfrm flipH="1">
            <a:off x="10779599" y="3763470"/>
            <a:ext cx="1" cy="79466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556" y="4732085"/>
            <a:ext cx="1093598" cy="109728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761101" y="3750560"/>
            <a:ext cx="991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Native</a:t>
            </a:r>
            <a:br>
              <a:rPr lang="en-US" dirty="0" smtClean="0"/>
            </a:br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1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Two </a:t>
            </a:r>
            <a:r>
              <a:rPr lang="en-US" sz="4000"/>
              <a:t>approaches for code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Transpilation</a:t>
            </a:r>
            <a:endParaRPr lang="en-US" dirty="0" smtClean="0"/>
          </a:p>
          <a:p>
            <a:r>
              <a:rPr lang="en-US" dirty="0" smtClean="0"/>
              <a:t>DBMS converts a relational query plan into C/C++ code</a:t>
            </a:r>
          </a:p>
          <a:p>
            <a:r>
              <a:rPr lang="en-US" dirty="0" smtClean="0"/>
              <a:t>Compile the produced code to generate native</a:t>
            </a:r>
          </a:p>
          <a:p>
            <a:pPr marL="0" indent="0">
              <a:buNone/>
            </a:pPr>
            <a:r>
              <a:rPr lang="en-US" dirty="0" smtClean="0"/>
              <a:t>JIT compilation</a:t>
            </a:r>
          </a:p>
          <a:p>
            <a:r>
              <a:rPr lang="en-US" dirty="0" smtClean="0"/>
              <a:t>Generate an intermediate representation (IR) of the query that can be quickly compiled into native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Transpilation</a:t>
            </a:r>
            <a:r>
              <a:rPr lang="en-US" dirty="0" smtClean="0"/>
              <a:t> use case: The HIQUE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HIQUE: Holistic Integrated </a:t>
            </a:r>
            <a:r>
              <a:rPr lang="en-US" dirty="0" err="1" smtClean="0"/>
              <a:t>QUery</a:t>
            </a:r>
            <a:r>
              <a:rPr lang="en-US" dirty="0" smtClean="0"/>
              <a:t> Engine</a:t>
            </a:r>
          </a:p>
          <a:p>
            <a:r>
              <a:rPr lang="en-US" dirty="0"/>
              <a:t>For a given query plan, create a </a:t>
            </a:r>
            <a:r>
              <a:rPr lang="en-US" dirty="0" smtClean="0"/>
              <a:t>C </a:t>
            </a:r>
            <a:r>
              <a:rPr lang="en-US" dirty="0"/>
              <a:t>program that implements that query’s execution.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→ </a:t>
            </a:r>
            <a:r>
              <a:rPr lang="en-US" dirty="0"/>
              <a:t>Bake in all the predicates and type conversions. </a:t>
            </a:r>
          </a:p>
          <a:p>
            <a:r>
              <a:rPr lang="en-US" dirty="0"/>
              <a:t>Use an off-shelf compiler to convert the code into a shared object, link it to the DBMS process, and then invoke the exec function.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5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5640" y="1038579"/>
            <a:ext cx="670568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SELECT * FROM A WHERE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A.val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? + 1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03512" y="2080742"/>
            <a:ext cx="4392488" cy="4732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8481" y="2080742"/>
            <a:ext cx="4392488" cy="4732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919537" y="1700809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 plan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2024" y="1680171"/>
            <a:ext cx="211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Templated plan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3156" y="2248010"/>
            <a:ext cx="4360233" cy="156966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for </a:t>
            </a:r>
            <a:r>
              <a:rPr lang="en-US" dirty="0"/>
              <a:t>t </a:t>
            </a:r>
            <a:r>
              <a:rPr lang="en-US" b="1" dirty="0"/>
              <a:t>in range</a:t>
            </a:r>
            <a:r>
              <a:rPr lang="en-US" dirty="0"/>
              <a:t>(</a:t>
            </a:r>
            <a:r>
              <a:rPr lang="en-US" dirty="0" err="1"/>
              <a:t>table.num_tuples</a:t>
            </a:r>
            <a:r>
              <a:rPr lang="en-US" dirty="0"/>
              <a:t>): </a:t>
            </a:r>
            <a:br>
              <a:rPr lang="en-US" dirty="0"/>
            </a:br>
            <a:r>
              <a:rPr lang="en-US" dirty="0"/>
              <a:t>  tuple = </a:t>
            </a:r>
            <a:r>
              <a:rPr lang="en-US" dirty="0" err="1">
                <a:solidFill>
                  <a:srgbClr val="0070C0"/>
                </a:solidFill>
              </a:rPr>
              <a:t>get_tuple</a:t>
            </a:r>
            <a:r>
              <a:rPr lang="en-US" dirty="0">
                <a:solidFill>
                  <a:srgbClr val="0070C0"/>
                </a:solidFill>
              </a:rPr>
              <a:t>(table, t)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if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eval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(predicate, tuple,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params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en-US" dirty="0"/>
              <a:t>: </a:t>
            </a:r>
          </a:p>
          <a:p>
            <a:r>
              <a:rPr lang="en-US" dirty="0"/>
              <a:t>  emit(tuple)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3155" y="3907730"/>
            <a:ext cx="4360233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Get schema in catalog for table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Calculate offset based on tuple size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Return pointer to tuple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3155" y="5009195"/>
            <a:ext cx="4360232" cy="175432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Traverse predicate tree and pull values up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For tuple values, calculate the offset of the target attribute</a:t>
            </a:r>
          </a:p>
          <a:p>
            <a:pPr marL="457200" indent="-457200">
              <a:buAutoNum type="arabicPeriod"/>
            </a:pPr>
            <a:r>
              <a:rPr lang="en-US" sz="1800" dirty="0" smtClean="0">
                <a:solidFill>
                  <a:schemeClr val="accent3">
                    <a:lumMod val="75000"/>
                  </a:schemeClr>
                </a:solidFill>
              </a:rPr>
              <a:t>Resolve datatype (switch / virtual call)</a:t>
            </a:r>
            <a:endParaRPr lang="en-US" sz="1800" dirty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Return true/false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89246" y="2248011"/>
            <a:ext cx="4271251" cy="313932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/>
              <a:t>tuple_size</a:t>
            </a:r>
            <a:r>
              <a:rPr lang="en-US" sz="2200" dirty="0"/>
              <a:t> = </a:t>
            </a:r>
            <a:r>
              <a:rPr lang="en-US" sz="2200" b="1" dirty="0"/>
              <a:t>### </a:t>
            </a:r>
            <a:br>
              <a:rPr lang="en-US" sz="2200" b="1" dirty="0"/>
            </a:br>
            <a:r>
              <a:rPr lang="en-US" sz="2200" dirty="0" err="1"/>
              <a:t>predicate_offset</a:t>
            </a:r>
            <a:r>
              <a:rPr lang="en-US" sz="2200" dirty="0"/>
              <a:t> = </a:t>
            </a:r>
            <a:r>
              <a:rPr lang="en-US" sz="2200" b="1" dirty="0"/>
              <a:t>### </a:t>
            </a:r>
            <a:br>
              <a:rPr lang="en-US" sz="2200" b="1" dirty="0"/>
            </a:br>
            <a:r>
              <a:rPr lang="en-US" sz="2200" dirty="0" err="1"/>
              <a:t>parameter_value</a:t>
            </a:r>
            <a:r>
              <a:rPr lang="en-US" sz="2200" dirty="0"/>
              <a:t> = </a:t>
            </a:r>
            <a:r>
              <a:rPr lang="en-US" sz="2200" b="1" dirty="0"/>
              <a:t>###</a:t>
            </a:r>
          </a:p>
          <a:p>
            <a:endParaRPr lang="en-US" sz="2200" dirty="0"/>
          </a:p>
          <a:p>
            <a:r>
              <a:rPr lang="en-US" sz="2200" b="1" dirty="0"/>
              <a:t>for </a:t>
            </a:r>
            <a:r>
              <a:rPr lang="en-US" sz="2200" dirty="0"/>
              <a:t>t </a:t>
            </a:r>
            <a:r>
              <a:rPr lang="en-US" sz="2200" b="1" dirty="0"/>
              <a:t>in range</a:t>
            </a:r>
            <a:r>
              <a:rPr lang="en-US" sz="2200" dirty="0"/>
              <a:t>(</a:t>
            </a:r>
            <a:r>
              <a:rPr lang="en-US" sz="2200" dirty="0" err="1"/>
              <a:t>table.num_tuples</a:t>
            </a:r>
            <a:r>
              <a:rPr lang="en-US" sz="2200" dirty="0"/>
              <a:t>): </a:t>
            </a:r>
            <a:br>
              <a:rPr lang="en-US" sz="2200" dirty="0"/>
            </a:br>
            <a:r>
              <a:rPr lang="en-US" sz="2200" dirty="0"/>
              <a:t>  tuple = </a:t>
            </a:r>
            <a:r>
              <a:rPr lang="en-US" sz="2200" dirty="0" err="1"/>
              <a:t>table.data</a:t>
            </a:r>
            <a:r>
              <a:rPr lang="en-US" sz="2200" dirty="0"/>
              <a:t> + t ∗ </a:t>
            </a:r>
            <a:r>
              <a:rPr lang="en-US" sz="2200" dirty="0" err="1"/>
              <a:t>tuple_size</a:t>
            </a:r>
            <a:endParaRPr lang="en-US" sz="2200" dirty="0"/>
          </a:p>
          <a:p>
            <a:r>
              <a:rPr lang="en-US" sz="2200" dirty="0"/>
              <a:t>  </a:t>
            </a:r>
            <a:r>
              <a:rPr lang="en-US" sz="2200" dirty="0" err="1"/>
              <a:t>val</a:t>
            </a:r>
            <a:r>
              <a:rPr lang="en-US" sz="2200" dirty="0"/>
              <a:t> = (</a:t>
            </a:r>
            <a:r>
              <a:rPr lang="en-US" sz="2200" dirty="0" err="1"/>
              <a:t>tuple+predicate_offset</a:t>
            </a:r>
            <a:r>
              <a:rPr lang="en-US" sz="2200" dirty="0"/>
              <a:t>) </a:t>
            </a:r>
          </a:p>
          <a:p>
            <a:r>
              <a:rPr lang="en-US" sz="2200" b="1" dirty="0"/>
              <a:t>  if </a:t>
            </a:r>
            <a:r>
              <a:rPr lang="en-US" sz="2200" dirty="0"/>
              <a:t>(</a:t>
            </a:r>
            <a:r>
              <a:rPr lang="en-US" sz="2200" dirty="0" err="1"/>
              <a:t>val</a:t>
            </a:r>
            <a:r>
              <a:rPr lang="en-US" sz="2200" dirty="0"/>
              <a:t> == </a:t>
            </a:r>
            <a:r>
              <a:rPr lang="en-US" sz="2200" dirty="0" err="1"/>
              <a:t>parameter_value</a:t>
            </a:r>
            <a:r>
              <a:rPr lang="en-US" sz="2200" dirty="0"/>
              <a:t> + 1): </a:t>
            </a:r>
          </a:p>
          <a:p>
            <a:r>
              <a:rPr lang="en-US" sz="2200" dirty="0"/>
              <a:t>    emit(tuple)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323230" y="2358137"/>
            <a:ext cx="2941122" cy="936104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575280" y="1472077"/>
            <a:ext cx="21557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Known at query</a:t>
            </a:r>
          </a:p>
          <a:p>
            <a:r>
              <a:rPr lang="en-US" dirty="0">
                <a:solidFill>
                  <a:srgbClr val="FF0000"/>
                </a:solidFill>
              </a:rPr>
              <a:t>compile time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090036" y="3995091"/>
            <a:ext cx="1188131" cy="31408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896201" y="4339048"/>
            <a:ext cx="1944216" cy="314089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36160" y="4709752"/>
            <a:ext cx="2448272" cy="303425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1" animBg="1"/>
      <p:bldP spid="18" grpId="1" animBg="1"/>
      <p:bldP spid="19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855640" y="1038579"/>
            <a:ext cx="6705682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SELECT * FROM A WHERE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A.val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? + 1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03512" y="2080742"/>
            <a:ext cx="4392488" cy="4732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08481" y="2080742"/>
            <a:ext cx="4392488" cy="473263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19537" y="1700809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Interpreted plan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12024" y="1680171"/>
            <a:ext cx="2110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Templated plan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3156" y="2248010"/>
            <a:ext cx="4360233" cy="156966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for </a:t>
            </a:r>
            <a:r>
              <a:rPr lang="en-US" dirty="0"/>
              <a:t>t </a:t>
            </a:r>
            <a:r>
              <a:rPr lang="en-US" b="1" dirty="0"/>
              <a:t>in range</a:t>
            </a:r>
            <a:r>
              <a:rPr lang="en-US" dirty="0"/>
              <a:t>(</a:t>
            </a:r>
            <a:r>
              <a:rPr lang="en-US" dirty="0" err="1"/>
              <a:t>table.num_tuples</a:t>
            </a:r>
            <a:r>
              <a:rPr lang="en-US" dirty="0"/>
              <a:t>): </a:t>
            </a:r>
            <a:br>
              <a:rPr lang="en-US" dirty="0"/>
            </a:br>
            <a:r>
              <a:rPr lang="en-US" dirty="0"/>
              <a:t>  tuple = </a:t>
            </a:r>
            <a:r>
              <a:rPr lang="en-US" dirty="0" err="1">
                <a:solidFill>
                  <a:srgbClr val="0070C0"/>
                </a:solidFill>
              </a:rPr>
              <a:t>get_tuple</a:t>
            </a:r>
            <a:r>
              <a:rPr lang="en-US" dirty="0">
                <a:solidFill>
                  <a:srgbClr val="0070C0"/>
                </a:solidFill>
              </a:rPr>
              <a:t>(table, t)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/>
              <a:t>if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eval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(predicate, tuple,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params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r>
              <a:rPr lang="en-US" dirty="0"/>
              <a:t>: </a:t>
            </a:r>
          </a:p>
          <a:p>
            <a:r>
              <a:rPr lang="en-US" dirty="0"/>
              <a:t>  emit(tuple)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23155" y="3907730"/>
            <a:ext cx="4360233" cy="923330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Get schema in catalog for table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Calculate offset based on tuple size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rgbClr val="0070C0"/>
                </a:solidFill>
              </a:rPr>
              <a:t>Return pointer to tuple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23155" y="5009195"/>
            <a:ext cx="4360232" cy="1754326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Traverse predicate tree and pull values up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For tuple values, calculate the offset of the target attribute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Perform casting</a:t>
            </a:r>
          </a:p>
          <a:p>
            <a:pPr marL="457200" indent="-457200">
              <a:buAutoNum type="arabicPeriod"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</a:rPr>
              <a:t>Return true/false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89246" y="2248011"/>
            <a:ext cx="4271251" cy="3139321"/>
          </a:xfrm>
          <a:prstGeom prst="rect">
            <a:avLst/>
          </a:prstGeom>
          <a:solidFill>
            <a:schemeClr val="bg1"/>
          </a:solidFill>
          <a:ln w="25400"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err="1"/>
              <a:t>tuple_size</a:t>
            </a:r>
            <a:r>
              <a:rPr lang="en-US" sz="2200" dirty="0"/>
              <a:t> = </a:t>
            </a:r>
            <a:r>
              <a:rPr lang="en-US" sz="2200" b="1" dirty="0"/>
              <a:t>### </a:t>
            </a:r>
            <a:br>
              <a:rPr lang="en-US" sz="2200" b="1" dirty="0"/>
            </a:br>
            <a:r>
              <a:rPr lang="en-US" sz="2200" dirty="0" err="1"/>
              <a:t>predicate_offset</a:t>
            </a:r>
            <a:r>
              <a:rPr lang="en-US" sz="2200" dirty="0"/>
              <a:t> = </a:t>
            </a:r>
            <a:r>
              <a:rPr lang="en-US" sz="2200" b="1" dirty="0"/>
              <a:t>### </a:t>
            </a:r>
            <a:br>
              <a:rPr lang="en-US" sz="2200" b="1" dirty="0"/>
            </a:br>
            <a:r>
              <a:rPr lang="en-US" sz="2200" dirty="0" err="1"/>
              <a:t>parameter_value</a:t>
            </a:r>
            <a:r>
              <a:rPr lang="en-US" sz="2200" dirty="0"/>
              <a:t> = </a:t>
            </a:r>
            <a:r>
              <a:rPr lang="en-US" sz="2200" b="1" dirty="0"/>
              <a:t>###</a:t>
            </a:r>
          </a:p>
          <a:p>
            <a:endParaRPr lang="en-US" sz="2200" dirty="0"/>
          </a:p>
          <a:p>
            <a:r>
              <a:rPr lang="en-US" sz="2200" b="1" dirty="0"/>
              <a:t>for </a:t>
            </a:r>
            <a:r>
              <a:rPr lang="en-US" sz="2200" dirty="0"/>
              <a:t>t </a:t>
            </a:r>
            <a:r>
              <a:rPr lang="en-US" sz="2200" b="1" dirty="0"/>
              <a:t>in range</a:t>
            </a:r>
            <a:r>
              <a:rPr lang="en-US" sz="2200" dirty="0"/>
              <a:t>(</a:t>
            </a:r>
            <a:r>
              <a:rPr lang="en-US" sz="2200" dirty="0" err="1"/>
              <a:t>table.num_tuples</a:t>
            </a:r>
            <a:r>
              <a:rPr lang="en-US" sz="2200" dirty="0"/>
              <a:t>): </a:t>
            </a:r>
            <a:br>
              <a:rPr lang="en-US" sz="2200" dirty="0"/>
            </a:br>
            <a:r>
              <a:rPr lang="en-US" sz="2200" dirty="0"/>
              <a:t>  tuple = </a:t>
            </a:r>
            <a:r>
              <a:rPr lang="en-US" sz="2200" dirty="0" err="1"/>
              <a:t>table.data</a:t>
            </a:r>
            <a:r>
              <a:rPr lang="en-US" sz="2200" dirty="0"/>
              <a:t> + t ∗ </a:t>
            </a:r>
            <a:r>
              <a:rPr lang="en-US" sz="2200" dirty="0" err="1"/>
              <a:t>tuple_size</a:t>
            </a:r>
            <a:endParaRPr lang="en-US" sz="2200" dirty="0"/>
          </a:p>
          <a:p>
            <a:r>
              <a:rPr lang="en-US" sz="2200" dirty="0"/>
              <a:t>  </a:t>
            </a:r>
            <a:r>
              <a:rPr lang="en-US" sz="2200" dirty="0" err="1"/>
              <a:t>val</a:t>
            </a:r>
            <a:r>
              <a:rPr lang="en-US" sz="2200" dirty="0"/>
              <a:t> = (</a:t>
            </a:r>
            <a:r>
              <a:rPr lang="en-US" sz="2200" dirty="0" err="1"/>
              <a:t>tuple+predicate_offset</a:t>
            </a:r>
            <a:r>
              <a:rPr lang="en-US" sz="2200" dirty="0"/>
              <a:t>)</a:t>
            </a:r>
          </a:p>
          <a:p>
            <a:r>
              <a:rPr lang="en-US" sz="2200" b="1" dirty="0"/>
              <a:t>  if </a:t>
            </a:r>
            <a:r>
              <a:rPr lang="en-US" sz="2200" dirty="0"/>
              <a:t>(</a:t>
            </a:r>
            <a:r>
              <a:rPr lang="en-US" sz="2200" dirty="0" err="1"/>
              <a:t>val</a:t>
            </a:r>
            <a:r>
              <a:rPr lang="en-US" sz="2200" dirty="0"/>
              <a:t> == </a:t>
            </a:r>
            <a:r>
              <a:rPr lang="en-US" sz="2200" dirty="0" err="1"/>
              <a:t>parameter_value</a:t>
            </a:r>
            <a:r>
              <a:rPr lang="en-US" sz="2200" dirty="0"/>
              <a:t> + 1): </a:t>
            </a:r>
          </a:p>
          <a:p>
            <a:r>
              <a:rPr lang="en-US" sz="2200" dirty="0"/>
              <a:t>    emit(tuple)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744072" y="4699088"/>
            <a:ext cx="3240360" cy="296056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914191" y="5488762"/>
            <a:ext cx="298107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Predicate evaluation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becomes </a:t>
            </a:r>
            <a:r>
              <a:rPr lang="en-US" b="1" dirty="0">
                <a:solidFill>
                  <a:srgbClr val="FF0000"/>
                </a:solidFill>
              </a:rPr>
              <a:t>a single line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529368" y="-1"/>
            <a:ext cx="9138633" cy="9887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Similar benefits for all other operators</a:t>
            </a:r>
          </a:p>
        </p:txBody>
      </p:sp>
    </p:spTree>
    <p:extLst>
      <p:ext uri="{BB962C8B-B14F-4D97-AF65-F5344CB8AC3E}">
        <p14:creationId xmlns:p14="http://schemas.microsoft.com/office/powerpoint/2010/main" val="104494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with the rest of the DBMS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generated query code can invoke any other function in the DBMS </a:t>
            </a:r>
            <a:r>
              <a:rPr lang="en-US" dirty="0" smtClean="0">
                <a:sym typeface="Wingdings"/>
              </a:rPr>
              <a:t> no need to generate code for the whole DB!</a:t>
            </a:r>
            <a:endParaRPr lang="en-US" dirty="0" smtClean="0"/>
          </a:p>
          <a:p>
            <a:r>
              <a:rPr lang="en-US" dirty="0" smtClean="0"/>
              <a:t>Re-use the same components as interpreted queries.</a:t>
            </a:r>
          </a:p>
          <a:p>
            <a:pPr lvl="1"/>
            <a:r>
              <a:rPr lang="en-US" dirty="0" smtClean="0"/>
              <a:t>Concurrency control</a:t>
            </a:r>
          </a:p>
          <a:p>
            <a:pPr lvl="1"/>
            <a:r>
              <a:rPr lang="en-US" dirty="0" smtClean="0"/>
              <a:t>Logging and checkpoints</a:t>
            </a:r>
          </a:p>
          <a:p>
            <a:pPr lvl="1"/>
            <a:r>
              <a:rPr lang="en-US" dirty="0" smtClean="0"/>
              <a:t>Indexes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64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Operators are arranged in a tree.</a:t>
            </a:r>
          </a:p>
          <a:p>
            <a:r>
              <a:rPr lang="en-US" dirty="0" smtClean="0"/>
              <a:t>Data flows from leaves to root.</a:t>
            </a:r>
          </a:p>
          <a:p>
            <a:r>
              <a:rPr lang="en-US" dirty="0" smtClean="0"/>
              <a:t>Output of root = Query result.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1057"/>
          <a:stretch/>
        </p:blipFill>
        <p:spPr>
          <a:xfrm>
            <a:off x="1631505" y="3789040"/>
            <a:ext cx="4404613" cy="187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52937"/>
            <a:ext cx="4211092" cy="365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2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Indicative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61" y="980728"/>
            <a:ext cx="8686800" cy="30878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560" y="3877263"/>
            <a:ext cx="3888432" cy="29657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12025" y="4149081"/>
            <a:ext cx="4328036" cy="269393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 to 2 orders of magnitude improvement compared to</a:t>
            </a:r>
          </a:p>
          <a:p>
            <a:pPr algn="ctr"/>
            <a:r>
              <a:rPr lang="en-US" smtClean="0"/>
              <a:t>interpreted </a:t>
            </a:r>
            <a:r>
              <a:rPr lang="en-US" dirty="0"/>
              <a:t>DBs </a:t>
            </a:r>
          </a:p>
          <a:p>
            <a:pPr algn="ctr"/>
            <a:r>
              <a:rPr lang="en-US" dirty="0"/>
              <a:t>(PostgreSQL)</a:t>
            </a:r>
          </a:p>
        </p:txBody>
      </p:sp>
    </p:spTree>
    <p:extLst>
      <p:ext uri="{BB962C8B-B14F-4D97-AF65-F5344CB8AC3E}">
        <p14:creationId xmlns:p14="http://schemas.microsoft.com/office/powerpoint/2010/main" val="1967912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0" y="4221088"/>
            <a:ext cx="9128934" cy="10081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Compilation takes </a:t>
            </a:r>
            <a:r>
              <a:rPr lang="en-US" sz="3600"/>
              <a:t>time!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120" y="980728"/>
            <a:ext cx="9137814" cy="32403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59496" y="5243716"/>
            <a:ext cx="901298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practice, ~1 second is not a big issue for </a:t>
            </a:r>
            <a:r>
              <a:rPr lang="en-US" b="1" dirty="0"/>
              <a:t>OLAP</a:t>
            </a:r>
            <a:r>
              <a:rPr lang="en-US" dirty="0"/>
              <a:t> queries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An OLAP query may take tens to hundreds of seconds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How about OLTP queries?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Hint: In OLTP, we know the typical queries </a:t>
            </a:r>
            <a:r>
              <a:rPr lang="en-US" dirty="0">
                <a:sym typeface="Wingdings"/>
              </a:rPr>
              <a:t> pre-compile and cache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2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HIQUE take-home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Reduce function calls</a:t>
            </a:r>
          </a:p>
          <a:p>
            <a:r>
              <a:rPr lang="en-US" dirty="0" smtClean="0"/>
              <a:t>Specialized code </a:t>
            </a:r>
            <a:r>
              <a:rPr lang="en-US" dirty="0" smtClean="0">
                <a:sym typeface="Wingdings"/>
              </a:rPr>
              <a:t> avoid casting &amp; type-checking, smaller code, promote cache reuse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BUT</a:t>
            </a:r>
          </a:p>
          <a:p>
            <a:r>
              <a:rPr lang="en-US" dirty="0" smtClean="0"/>
              <a:t>Compilation takes time</a:t>
            </a:r>
          </a:p>
          <a:p>
            <a:r>
              <a:rPr lang="en-US" dirty="0" smtClean="0"/>
              <a:t>How about complex plans</a:t>
            </a:r>
            <a:r>
              <a:rPr lang="en-US" dirty="0" smtClean="0"/>
              <a:t>?</a:t>
            </a:r>
          </a:p>
          <a:p>
            <a:r>
              <a:rPr lang="en-US" dirty="0" smtClean="0"/>
              <a:t>Sticks to the operator “legacy” abstraction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85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JIT compilation: The </a:t>
            </a:r>
            <a:r>
              <a:rPr lang="en-US" dirty="0" err="1" smtClean="0"/>
              <a:t>HyPer</a:t>
            </a:r>
            <a:r>
              <a:rPr lang="en-US" dirty="0" smtClean="0"/>
              <a:t>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1"/>
            <a:ext cx="11175032" cy="4906963"/>
          </a:xfrm>
        </p:spPr>
        <p:txBody>
          <a:bodyPr/>
          <a:lstStyle/>
          <a:p>
            <a:r>
              <a:rPr lang="en-US" dirty="0" smtClean="0"/>
              <a:t>Generate code using LLVM</a:t>
            </a:r>
          </a:p>
          <a:p>
            <a:r>
              <a:rPr lang="en-US" dirty="0" smtClean="0"/>
              <a:t>LLVM: Collection </a:t>
            </a:r>
            <a:r>
              <a:rPr lang="en-US" dirty="0"/>
              <a:t>of modular and reusable compiler and toolchain technologies. </a:t>
            </a:r>
          </a:p>
          <a:p>
            <a:r>
              <a:rPr lang="en-US" dirty="0"/>
              <a:t>Core component is a low-level programming language (IR) that is similar to assembly. </a:t>
            </a:r>
          </a:p>
          <a:p>
            <a:r>
              <a:rPr lang="en-US" dirty="0"/>
              <a:t>Not all of the DBMS components need to be </a:t>
            </a:r>
            <a:r>
              <a:rPr lang="en-US" dirty="0" smtClean="0"/>
              <a:t>written </a:t>
            </a:r>
            <a:r>
              <a:rPr lang="en-US" dirty="0"/>
              <a:t>in LLVM IR.</a:t>
            </a:r>
            <a:br>
              <a:rPr lang="en-US" dirty="0"/>
            </a:br>
            <a:r>
              <a:rPr lang="en-US" dirty="0"/>
              <a:t>→ LLVM code can make calls to C++ code. </a:t>
            </a:r>
            <a:endParaRPr lang="en-US" dirty="0" smtClean="0"/>
          </a:p>
          <a:p>
            <a:r>
              <a:rPr lang="en-US" dirty="0" err="1" smtClean="0"/>
              <a:t>HyPer</a:t>
            </a:r>
            <a:r>
              <a:rPr lang="en-US" dirty="0" smtClean="0"/>
              <a:t> goal: “Keep a tuple in CPU registers as long as possible”</a:t>
            </a:r>
          </a:p>
          <a:p>
            <a:pPr lvl="1"/>
            <a:r>
              <a:rPr lang="en-US" dirty="0" smtClean="0"/>
              <a:t>Push data through execution plan</a:t>
            </a:r>
          </a:p>
          <a:p>
            <a:pPr lvl="1"/>
            <a:r>
              <a:rPr lang="en-US" b="1" dirty="0" smtClean="0"/>
              <a:t>Blur operator boundaries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LLVM example: 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512" y="5661248"/>
            <a:ext cx="8229600" cy="1196752"/>
          </a:xfrm>
        </p:spPr>
        <p:txBody>
          <a:bodyPr/>
          <a:lstStyle/>
          <a:p>
            <a:r>
              <a:rPr lang="en-US" dirty="0" smtClean="0"/>
              <a:t>Produced code very close to assembly</a:t>
            </a:r>
          </a:p>
          <a:p>
            <a:r>
              <a:rPr lang="en-US" dirty="0" smtClean="0"/>
              <a:t>Compilation very fast (tens of milliseconds!)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03512" y="1196752"/>
            <a:ext cx="4536504" cy="1224136"/>
          </a:xfrm>
          <a:prstGeom prst="rect">
            <a:avLst/>
          </a:prstGeom>
          <a:effectLst>
            <a:softEdge rad="254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mul_add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x, </a:t>
            </a:r>
            <a:r>
              <a:rPr lang="en-US" dirty="0" err="1"/>
              <a:t>int</a:t>
            </a:r>
            <a:r>
              <a:rPr lang="en-US" dirty="0"/>
              <a:t> y, </a:t>
            </a:r>
            <a:r>
              <a:rPr lang="en-US" dirty="0" err="1"/>
              <a:t>int</a:t>
            </a:r>
            <a:r>
              <a:rPr lang="en-US" dirty="0"/>
              <a:t> z) {   </a:t>
            </a:r>
          </a:p>
          <a:p>
            <a:r>
              <a:rPr lang="en-US" dirty="0"/>
              <a:t>  return x * y + z; </a:t>
            </a:r>
          </a:p>
          <a:p>
            <a:r>
              <a:rPr lang="en-US" dirty="0"/>
              <a:t>} </a:t>
            </a:r>
          </a:p>
        </p:txBody>
      </p:sp>
      <p:sp>
        <p:nvSpPr>
          <p:cNvPr id="6" name="Rectangle 5"/>
          <p:cNvSpPr/>
          <p:nvPr/>
        </p:nvSpPr>
        <p:spPr>
          <a:xfrm>
            <a:off x="4607732" y="3079396"/>
            <a:ext cx="5688632" cy="2509845"/>
          </a:xfrm>
          <a:prstGeom prst="rect">
            <a:avLst/>
          </a:prstGeom>
          <a:effectLst>
            <a:softEdge rad="254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define i32 @</a:t>
            </a:r>
            <a:r>
              <a:rPr lang="en-US" dirty="0" err="1"/>
              <a:t>mul_add</a:t>
            </a:r>
            <a:r>
              <a:rPr lang="en-US" dirty="0"/>
              <a:t>(i32 %x, i32 %y, i32 %z) { </a:t>
            </a:r>
          </a:p>
          <a:p>
            <a:r>
              <a:rPr lang="en-US" dirty="0"/>
              <a:t>  entry: </a:t>
            </a:r>
          </a:p>
          <a:p>
            <a:r>
              <a:rPr lang="en-US" dirty="0"/>
              <a:t>    %</a:t>
            </a:r>
            <a:r>
              <a:rPr lang="en-US" dirty="0" err="1"/>
              <a:t>tmp</a:t>
            </a:r>
            <a:r>
              <a:rPr lang="en-US" dirty="0"/>
              <a:t> = </a:t>
            </a:r>
            <a:r>
              <a:rPr lang="en-US" dirty="0" err="1"/>
              <a:t>mul</a:t>
            </a:r>
            <a:r>
              <a:rPr lang="en-US" dirty="0"/>
              <a:t> i32 %x, %y</a:t>
            </a:r>
          </a:p>
          <a:p>
            <a:r>
              <a:rPr lang="en-US" dirty="0"/>
              <a:t>    %tmp2 = add i32 %</a:t>
            </a:r>
            <a:r>
              <a:rPr lang="en-US" dirty="0" err="1"/>
              <a:t>tmp</a:t>
            </a:r>
            <a:r>
              <a:rPr lang="en-US" dirty="0"/>
              <a:t>, %z </a:t>
            </a:r>
          </a:p>
          <a:p>
            <a:r>
              <a:rPr lang="en-US" dirty="0"/>
              <a:t>    ret i32 %tmp2 </a:t>
            </a:r>
          </a:p>
          <a:p>
            <a:r>
              <a:rPr lang="en-US" dirty="0"/>
              <a:t>}</a:t>
            </a:r>
          </a:p>
        </p:txBody>
      </p:sp>
      <p:sp>
        <p:nvSpPr>
          <p:cNvPr id="7" name="Bent Arrow 6"/>
          <p:cNvSpPr/>
          <p:nvPr/>
        </p:nvSpPr>
        <p:spPr>
          <a:xfrm rot="5400000">
            <a:off x="6457020" y="1381734"/>
            <a:ext cx="1584176" cy="165618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080" y="842506"/>
            <a:ext cx="4429500" cy="503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273630"/>
            <a:ext cx="12192000" cy="707099"/>
          </a:xfrm>
          <a:ln/>
        </p:spPr>
        <p:txBody>
          <a:bodyPr vert="horz" wrap="square" lIns="91440" tIns="35203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n-US" dirty="0" smtClean="0"/>
              <a:t>Push-based model for query compilation</a:t>
            </a:r>
            <a:endParaRPr lang="el-GR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445960" y="1124744"/>
            <a:ext cx="5542840" cy="3977698"/>
          </a:xfrm>
          <a:ln/>
        </p:spPr>
        <p:txBody>
          <a:bodyPr/>
          <a:lstStyle/>
          <a:p>
            <a:pPr marL="555122" indent="-457200">
              <a:buSzPct val="45000"/>
              <a:buFont typeface="Wingdings" pitchFamily="2" charset="2"/>
              <a:buChar char="q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Data pushed up the </a:t>
            </a:r>
            <a:r>
              <a:rPr lang="en-US" dirty="0" smtClean="0"/>
              <a:t>pipeline</a:t>
            </a:r>
          </a:p>
          <a:p>
            <a:pPr marL="555122" indent="-457200">
              <a:buSzPct val="45000"/>
              <a:buFont typeface="Wingdings" pitchFamily="2" charset="2"/>
              <a:buChar char="q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endParaRPr lang="en-US" dirty="0" smtClean="0"/>
          </a:p>
          <a:p>
            <a:pPr marL="555122" indent="-457200">
              <a:buSzPct val="45000"/>
              <a:buFont typeface="Wingdings" pitchFamily="2" charset="2"/>
              <a:buChar char="q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 smtClean="0"/>
              <a:t>Materializing only at </a:t>
            </a:r>
            <a:r>
              <a:rPr lang="en-US" i="1" dirty="0" smtClean="0"/>
              <a:t>pipeline breakers</a:t>
            </a:r>
          </a:p>
          <a:p>
            <a:pPr marL="555122" indent="-457200">
              <a:buSzPct val="45000"/>
              <a:buFont typeface="Wingdings" pitchFamily="2" charset="2"/>
              <a:buChar char="q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endParaRPr lang="en-US" i="1" dirty="0" smtClean="0"/>
          </a:p>
          <a:p>
            <a:pPr marL="555122" indent="-457200">
              <a:buSzPct val="45000"/>
              <a:buFont typeface="Wingdings" pitchFamily="2" charset="2"/>
              <a:buChar char="q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n-US" dirty="0"/>
              <a:t>No function calls in </a:t>
            </a:r>
            <a:r>
              <a:rPr lang="en-US" dirty="0" smtClean="0"/>
              <a:t>loops =&gt; Compiler distributes data </a:t>
            </a:r>
            <a:r>
              <a:rPr lang="en-US" dirty="0"/>
              <a:t>to registers and </a:t>
            </a:r>
            <a:r>
              <a:rPr lang="en-US" dirty="0" smtClean="0"/>
              <a:t>increases </a:t>
            </a:r>
            <a:r>
              <a:rPr lang="en-US" dirty="0"/>
              <a:t>cache reuse. </a:t>
            </a:r>
          </a:p>
          <a:p>
            <a:pPr marL="555122" indent="-457200">
              <a:buSzPct val="45000"/>
              <a:buFont typeface="Wingdings" pitchFamily="2" charset="2"/>
              <a:buChar char="q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endParaRPr lang="en-US" i="1" dirty="0" smtClean="0"/>
          </a:p>
          <a:p>
            <a:pPr marL="555122" indent="-457200">
              <a:buSzPct val="45000"/>
              <a:buFont typeface="Wingdings" pitchFamily="2" charset="2"/>
              <a:buChar char="q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endParaRPr lang="en-US" i="1" dirty="0" smtClean="0"/>
          </a:p>
          <a:p>
            <a:pPr marL="555122" indent="-457200">
              <a:buSzPct val="45000"/>
              <a:buFont typeface="Wingdings" pitchFamily="2" charset="2"/>
              <a:buChar char="q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endParaRPr lang="en-US" dirty="0"/>
          </a:p>
          <a:p>
            <a:pPr marL="97922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endParaRPr lang="en-US" dirty="0" smtClean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877272"/>
            <a:ext cx="12192000" cy="980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Execute without “spilling data to memory”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8148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code for plan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816080" y="3790782"/>
                <a:ext cx="377572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for each</a:t>
                </a: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tuple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in</a:t>
                </a:r>
                <a14:m>
                  <m:oMath xmlns:m="http://schemas.openxmlformats.org/officeDocument/2006/math">
                    <m:r>
                      <a:rPr lang="en-GB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800" dirty="0">
                  <a:solidFill>
                    <a:prstClr val="black"/>
                  </a:solidFill>
                  <a:latin typeface="Calibri"/>
                  <a:cs typeface="Arial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  </a:t>
                </a:r>
                <a:r>
                  <a:rPr lang="en-GB" sz="1800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for each</a:t>
                </a: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match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800">
                            <a:solidFill>
                              <a:prstClr val="black"/>
                            </a:solidFill>
                            <a:latin typeface="Calibri"/>
                            <a:cs typeface="Arial"/>
                          </a:rPr>
                          <m:t>⨝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GB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GB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GB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1800" dirty="0">
                  <a:solidFill>
                    <a:prstClr val="black"/>
                  </a:solidFill>
                  <a:latin typeface="Calibri"/>
                  <a:cs typeface="Arial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        </a:t>
                </a:r>
                <a:r>
                  <a:rPr lang="en-GB" sz="1800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for each</a:t>
                </a: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match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800">
                            <a:solidFill>
                              <a:prstClr val="black"/>
                            </a:solidFill>
                            <a:latin typeface="Calibri"/>
                            <a:cs typeface="Arial"/>
                          </a:rPr>
                          <m:t>⨝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GB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GB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GB" sz="18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GB" sz="1800" dirty="0">
                  <a:solidFill>
                    <a:prstClr val="black"/>
                  </a:solidFill>
                  <a:latin typeface="Calibri"/>
                  <a:cs typeface="Arial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	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GB" sz="1800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m:rPr>
                        <m:nor/>
                      </m:rPr>
                      <a:rPr lang="en-GB" sz="1800" dirty="0">
                        <a:solidFill>
                          <a:prstClr val="black"/>
                        </a:solidFill>
                        <a:latin typeface="Calibri"/>
                        <a:cs typeface="Arial"/>
                      </a:rPr>
                      <m:t>ᴏ</m:t>
                    </m:r>
                    <m:sSub>
                      <m:sSubPr>
                        <m:ctrlP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1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GB" sz="1800" dirty="0">
                        <a:solidFill>
                          <a:prstClr val="black"/>
                        </a:solidFill>
                        <a:latin typeface="Calibri"/>
                        <a:cs typeface="Arial"/>
                      </a:rPr>
                      <m:t>ᴏ</m:t>
                    </m:r>
                    <m:r>
                      <a:rPr lang="en-GB" sz="1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GB" sz="1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080" y="3790782"/>
                <a:ext cx="3775720" cy="1200329"/>
              </a:xfrm>
              <a:prstGeom prst="rect">
                <a:avLst/>
              </a:prstGeom>
              <a:blipFill rotWithShape="0">
                <a:blip r:embed="rId2"/>
                <a:stretch>
                  <a:fillRect l="-1290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508" y="1052736"/>
            <a:ext cx="4429500" cy="5034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703512" y="3645024"/>
            <a:ext cx="685084" cy="576064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770762" y="2420888"/>
            <a:ext cx="685084" cy="576064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823386" y="1285202"/>
            <a:ext cx="392294" cy="487615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80684" y="5511438"/>
            <a:ext cx="685084" cy="576064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189079" y="4573846"/>
            <a:ext cx="685084" cy="576064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14241" y="3631395"/>
            <a:ext cx="685084" cy="576064"/>
          </a:xfrm>
          <a:prstGeom prst="rect">
            <a:avLst/>
          </a:prstGeom>
          <a:solidFill>
            <a:srgbClr val="FF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447928" y="5561962"/>
            <a:ext cx="685084" cy="576064"/>
          </a:xfrm>
          <a:prstGeom prst="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97840" y="2636912"/>
            <a:ext cx="434064" cy="576064"/>
          </a:xfrm>
          <a:prstGeom prst="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255434" y="1285202"/>
            <a:ext cx="392294" cy="487615"/>
          </a:xfrm>
          <a:prstGeom prst="rect">
            <a:avLst/>
          </a:prstGeom>
          <a:solidFill>
            <a:srgbClr val="FFC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332812" y="2636912"/>
            <a:ext cx="430032" cy="565546"/>
          </a:xfrm>
          <a:prstGeom prst="rect">
            <a:avLst/>
          </a:prstGeom>
          <a:solidFill>
            <a:srgbClr val="92D05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6856784" y="980728"/>
                <a:ext cx="37757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for each</a:t>
                </a: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tuple 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sz="1800" dirty="0">
                  <a:solidFill>
                    <a:prstClr val="black"/>
                  </a:solidFill>
                  <a:latin typeface="Calibri"/>
                  <a:cs typeface="Arial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  </a:t>
                </a:r>
                <a:r>
                  <a:rPr lang="en-GB" sz="1800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if </a:t>
                </a:r>
                <a:r>
                  <a:rPr lang="en-GB" sz="1800" dirty="0" err="1">
                    <a:solidFill>
                      <a:prstClr val="black"/>
                    </a:solidFill>
                    <a:latin typeface="Calibri"/>
                    <a:cs typeface="Arial"/>
                  </a:rPr>
                  <a:t>t.x</a:t>
                </a: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= 7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     materialize t in hash table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800">
                            <a:solidFill>
                              <a:prstClr val="black"/>
                            </a:solidFill>
                            <a:latin typeface="Calibri"/>
                            <a:cs typeface="Arial"/>
                          </a:rPr>
                          <m:t>⨝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784" y="980728"/>
                <a:ext cx="3775720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454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6856784" y="2001614"/>
                <a:ext cx="377572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for each</a:t>
                </a: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tuple t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sz="1800" dirty="0">
                  <a:solidFill>
                    <a:prstClr val="black"/>
                  </a:solidFill>
                  <a:latin typeface="Calibri"/>
                  <a:cs typeface="Arial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  </a:t>
                </a:r>
                <a:r>
                  <a:rPr lang="en-GB" sz="1800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if </a:t>
                </a:r>
                <a:r>
                  <a:rPr lang="en-GB" sz="1800" dirty="0" err="1">
                    <a:solidFill>
                      <a:prstClr val="black"/>
                    </a:solidFill>
                    <a:latin typeface="Calibri"/>
                    <a:cs typeface="Arial"/>
                  </a:rPr>
                  <a:t>t.y</a:t>
                </a: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= 3</a:t>
                </a: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     aggregate t in hash table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l-GR" sz="1800">
                            <a:solidFill>
                              <a:prstClr val="black"/>
                            </a:solidFill>
                            <a:latin typeface="Calibri"/>
                            <a:cs typeface="Arial"/>
                          </a:rPr>
                          <m:t>Γ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784" y="2001614"/>
                <a:ext cx="3775720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1454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6856784" y="2937719"/>
                <a:ext cx="377572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b="1" dirty="0">
                    <a:solidFill>
                      <a:prstClr val="black"/>
                    </a:solidFill>
                    <a:latin typeface="Calibri"/>
                    <a:cs typeface="Arial"/>
                  </a:rPr>
                  <a:t>for each</a:t>
                </a: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tuple t in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8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cs typeface="Arial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l-GR" sz="1800">
                            <a:solidFill>
                              <a:prstClr val="black"/>
                            </a:solidFill>
                            <a:latin typeface="Calibri"/>
                            <a:cs typeface="Arial"/>
                          </a:rPr>
                          <m:t>Γ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GB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800" dirty="0">
                  <a:solidFill>
                    <a:prstClr val="black"/>
                  </a:solidFill>
                  <a:latin typeface="Calibri"/>
                  <a:cs typeface="Arial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  materialize t in hash table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800">
                            <a:solidFill>
                              <a:prstClr val="black"/>
                            </a:solidFill>
                            <a:latin typeface="Calibri"/>
                            <a:cs typeface="Arial"/>
                          </a:rPr>
                          <m:t>⨝</m:t>
                        </m:r>
                      </m:e>
                      <m:sub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GB" sz="1800" dirty="0">
                    <a:solidFill>
                      <a:prstClr val="black"/>
                    </a:solidFill>
                    <a:latin typeface="Calibri"/>
                    <a:cs typeface="Arial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784" y="2937719"/>
                <a:ext cx="3775720" cy="646331"/>
              </a:xfrm>
              <a:prstGeom prst="rect">
                <a:avLst/>
              </a:prstGeom>
              <a:blipFill rotWithShape="0">
                <a:blip r:embed="rId6"/>
                <a:stretch>
                  <a:fillRect l="-1454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Left Bracket 38"/>
          <p:cNvSpPr/>
          <p:nvPr/>
        </p:nvSpPr>
        <p:spPr>
          <a:xfrm>
            <a:off x="6816080" y="1052736"/>
            <a:ext cx="73152" cy="914400"/>
          </a:xfrm>
          <a:prstGeom prst="lef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black"/>
              </a:solidFill>
            </a:endParaRPr>
          </a:p>
        </p:txBody>
      </p:sp>
      <p:sp>
        <p:nvSpPr>
          <p:cNvPr id="40" name="Left Bracket 39"/>
          <p:cNvSpPr/>
          <p:nvPr/>
        </p:nvSpPr>
        <p:spPr>
          <a:xfrm>
            <a:off x="6816081" y="2082552"/>
            <a:ext cx="45719" cy="795932"/>
          </a:xfrm>
          <a:prstGeom prst="leftBracke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black"/>
              </a:solidFill>
            </a:endParaRPr>
          </a:p>
        </p:txBody>
      </p:sp>
      <p:sp>
        <p:nvSpPr>
          <p:cNvPr id="41" name="Left Bracket 40"/>
          <p:cNvSpPr/>
          <p:nvPr/>
        </p:nvSpPr>
        <p:spPr>
          <a:xfrm>
            <a:off x="6816080" y="2996953"/>
            <a:ext cx="73152" cy="646331"/>
          </a:xfrm>
          <a:prstGeom prst="leftBracket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black"/>
              </a:solidFill>
            </a:endParaRPr>
          </a:p>
        </p:txBody>
      </p:sp>
      <p:sp>
        <p:nvSpPr>
          <p:cNvPr id="42" name="Left Bracket 41"/>
          <p:cNvSpPr/>
          <p:nvPr/>
        </p:nvSpPr>
        <p:spPr>
          <a:xfrm>
            <a:off x="6816080" y="3861048"/>
            <a:ext cx="73152" cy="1130062"/>
          </a:xfrm>
          <a:prstGeom prst="leftBracket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GB" sz="1800">
              <a:solidFill>
                <a:prstClr val="black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0" y="5877272"/>
            <a:ext cx="12192000" cy="980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Operator boundaries blurred – Imperative execution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83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 animBg="1"/>
      <p:bldP spid="40" grpId="0" animBg="1"/>
      <p:bldP spid="41" grpId="0" animBg="1"/>
      <p:bldP spid="4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The Catch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2605" y="548680"/>
            <a:ext cx="109728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d_tax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warehouse, district where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w_id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d_w_id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w_zip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6" y="974459"/>
            <a:ext cx="5566538" cy="5777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9119"/>
          <a:stretch/>
        </p:blipFill>
        <p:spPr>
          <a:xfrm>
            <a:off x="5810021" y="1120971"/>
            <a:ext cx="6381979" cy="54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53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(more)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0882" b="36868"/>
          <a:stretch/>
        </p:blipFill>
        <p:spPr>
          <a:xfrm>
            <a:off x="166931" y="1628800"/>
            <a:ext cx="6157890" cy="2880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3132" b="-1"/>
          <a:stretch/>
        </p:blipFill>
        <p:spPr>
          <a:xfrm>
            <a:off x="6344317" y="1628800"/>
            <a:ext cx="5671495" cy="43958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5877272"/>
            <a:ext cx="12192000" cy="980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Low-level, error-prone coding</a:t>
            </a:r>
            <a:endParaRPr lang="en-US" sz="36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02605" y="548680"/>
            <a:ext cx="10972800" cy="490696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select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d_tax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from 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warehouse, district where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w_id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d_w_id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and </a:t>
            </a:r>
            <a:r>
              <a:rPr lang="en-US" sz="1800" dirty="0" err="1">
                <a:latin typeface="Consolas" panose="020B0609020204030204" pitchFamily="49" charset="0"/>
                <a:cs typeface="Consolas" panose="020B0609020204030204" pitchFamily="49" charset="0"/>
              </a:rPr>
              <a:t>w_zip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…'</a:t>
            </a:r>
            <a:endParaRPr lang="en-U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264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compilation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7" y="1219201"/>
            <a:ext cx="11509424" cy="4906963"/>
          </a:xfrm>
        </p:spPr>
        <p:txBody>
          <a:bodyPr/>
          <a:lstStyle/>
          <a:p>
            <a:r>
              <a:rPr lang="en-US" dirty="0"/>
              <a:t>Pipelined query processing without interpretation cost</a:t>
            </a:r>
          </a:p>
          <a:p>
            <a:endParaRPr lang="en-US" dirty="0" smtClean="0"/>
          </a:p>
          <a:p>
            <a:r>
              <a:rPr lang="en-US" dirty="0" smtClean="0"/>
              <a:t>Very painful to implement</a:t>
            </a:r>
          </a:p>
          <a:p>
            <a:endParaRPr lang="en-US" dirty="0" smtClean="0"/>
          </a:p>
          <a:p>
            <a:r>
              <a:rPr lang="en-US" b="1" dirty="0" smtClean="0"/>
              <a:t>BUT: </a:t>
            </a:r>
            <a:r>
              <a:rPr lang="en-US" dirty="0" smtClean="0"/>
              <a:t>Benefits have led major DBMS (and Spark!) to implement it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4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b="1" i="1" dirty="0" smtClean="0"/>
              <a:t>processing model</a:t>
            </a:r>
            <a:r>
              <a:rPr lang="en-US" dirty="0" smtClean="0"/>
              <a:t> of a DBMS defines how the system executes a query plan.</a:t>
            </a:r>
          </a:p>
          <a:p>
            <a:pPr lvl="1"/>
            <a:r>
              <a:rPr lang="en-US" dirty="0" smtClean="0"/>
              <a:t>Different trade-offs for different workloads</a:t>
            </a:r>
          </a:p>
          <a:p>
            <a:pPr lvl="1"/>
            <a:endParaRPr lang="en-US" dirty="0"/>
          </a:p>
          <a:p>
            <a:r>
              <a:rPr lang="en-US" dirty="0" smtClean="0"/>
              <a:t>Extreme I: Tuple-at-a-time via the </a:t>
            </a:r>
            <a:r>
              <a:rPr lang="en-US" b="1" dirty="0" smtClean="0"/>
              <a:t>iterator model</a:t>
            </a: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Extreme II: </a:t>
            </a:r>
            <a:r>
              <a:rPr 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Block-oriented model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(typically column-at-a-time)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7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b="1" i="1" dirty="0" smtClean="0"/>
              <a:t>processing model</a:t>
            </a:r>
            <a:r>
              <a:rPr lang="en-US" dirty="0" smtClean="0"/>
              <a:t> of a DBMS defines how the system executes a query plan.</a:t>
            </a:r>
            <a:endParaRPr lang="en-US" dirty="0"/>
          </a:p>
          <a:p>
            <a:r>
              <a:rPr lang="en-US" dirty="0" smtClean="0"/>
              <a:t>Tuple-at-a-time via the </a:t>
            </a:r>
            <a:r>
              <a:rPr lang="en-US" b="1" dirty="0" smtClean="0"/>
              <a:t>iterator model</a:t>
            </a:r>
          </a:p>
          <a:p>
            <a:r>
              <a:rPr lang="en-US" dirty="0" smtClean="0"/>
              <a:t>Query compilation</a:t>
            </a:r>
          </a:p>
          <a:p>
            <a:r>
              <a:rPr lang="en-US" dirty="0" smtClean="0"/>
              <a:t>Vectorization model</a:t>
            </a:r>
          </a:p>
          <a:p>
            <a:r>
              <a:rPr lang="en-US" b="1" dirty="0" smtClean="0"/>
              <a:t>Block-oriented model </a:t>
            </a:r>
            <a:r>
              <a:rPr lang="en-US" dirty="0" smtClean="0"/>
              <a:t>(typically column-at-a-time)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Right Brace 4"/>
          <p:cNvSpPr/>
          <p:nvPr/>
        </p:nvSpPr>
        <p:spPr>
          <a:xfrm>
            <a:off x="9336360" y="2272046"/>
            <a:ext cx="432048" cy="2592288"/>
          </a:xfrm>
          <a:prstGeom prst="rightBrace">
            <a:avLst>
              <a:gd name="adj1" fmla="val 8333"/>
              <a:gd name="adj2" fmla="val 49402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30926" y="2996952"/>
            <a:ext cx="190969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b="1" dirty="0" smtClean="0"/>
              <a:t>Hybrids </a:t>
            </a:r>
            <a:br>
              <a:rPr lang="en-US" sz="3200" b="1" dirty="0" smtClean="0"/>
            </a:br>
            <a:r>
              <a:rPr lang="en-US" sz="3200" b="1" dirty="0" smtClean="0"/>
              <a:t>do exist!!!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60092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Compilation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895998"/>
              </p:ext>
            </p:extLst>
          </p:nvPr>
        </p:nvGraphicFramePr>
        <p:xfrm>
          <a:off x="1524000" y="1066800"/>
          <a:ext cx="9144000" cy="53145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353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509571" y="1628800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487488" y="2780928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509571" y="3875464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487488" y="5199583"/>
            <a:ext cx="864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Volcano iterator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/>
              <p:cNvSpPr/>
              <p:nvPr/>
            </p:nvSpPr>
            <p:spPr>
              <a:xfrm>
                <a:off x="1792253" y="726505"/>
                <a:ext cx="933618" cy="8640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𝑠𝑢𝑚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Oval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53" y="726505"/>
                <a:ext cx="933618" cy="864096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1775521" y="3102769"/>
                <a:ext cx="950351" cy="7920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102769"/>
                <a:ext cx="950351" cy="792088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1775521" y="1950641"/>
                <a:ext cx="950351" cy="7920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950641"/>
                <a:ext cx="950351" cy="792088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1775521" y="4254897"/>
                <a:ext cx="950351" cy="7920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𝑆𝑐𝑎𝑛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254897"/>
                <a:ext cx="950351" cy="792088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063552" y="5518974"/>
            <a:ext cx="432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2783632" y="1611542"/>
            <a:ext cx="8363992" cy="397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791736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3200" kern="0" dirty="0"/>
              <a:t>Pull-based Interface: open/next/close</a:t>
            </a:r>
          </a:p>
          <a:p>
            <a:pPr marL="791736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3200" kern="0" dirty="0"/>
          </a:p>
          <a:p>
            <a:pPr marL="791736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3200" kern="0" dirty="0"/>
              <a:t>Tuple-at-a-time processing</a:t>
            </a:r>
          </a:p>
          <a:p>
            <a:pPr marL="791736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3200" kern="0" dirty="0"/>
          </a:p>
          <a:p>
            <a:pPr marL="791736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sz="3200" kern="0" dirty="0"/>
              <a:t>Each operator produces a tuple stream</a:t>
            </a:r>
          </a:p>
          <a:p>
            <a:pPr marL="791736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3200" kern="0" dirty="0"/>
          </a:p>
          <a:p>
            <a:pPr marL="497972" lvl="1" indent="0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sz="3200" kern="0" dirty="0"/>
          </a:p>
        </p:txBody>
      </p:sp>
      <p:cxnSp>
        <p:nvCxnSpPr>
          <p:cNvPr id="6" name="Straight Connector 5"/>
          <p:cNvCxnSpPr>
            <a:stCxn id="5" idx="4"/>
            <a:endCxn id="8" idx="0"/>
          </p:cNvCxnSpPr>
          <p:nvPr/>
        </p:nvCxnSpPr>
        <p:spPr>
          <a:xfrm flipH="1">
            <a:off x="2250696" y="1590601"/>
            <a:ext cx="8366" cy="36004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8" idx="4"/>
            <a:endCxn id="7" idx="0"/>
          </p:cNvCxnSpPr>
          <p:nvPr/>
        </p:nvCxnSpPr>
        <p:spPr>
          <a:xfrm>
            <a:off x="2250696" y="2742729"/>
            <a:ext cx="0" cy="360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7" idx="4"/>
            <a:endCxn id="9" idx="0"/>
          </p:cNvCxnSpPr>
          <p:nvPr/>
        </p:nvCxnSpPr>
        <p:spPr>
          <a:xfrm>
            <a:off x="2250696" y="3894857"/>
            <a:ext cx="0" cy="36004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9" idx="4"/>
          </p:cNvCxnSpPr>
          <p:nvPr/>
        </p:nvCxnSpPr>
        <p:spPr>
          <a:xfrm>
            <a:off x="2250696" y="5046986"/>
            <a:ext cx="0" cy="54225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Down Arrow 28"/>
          <p:cNvSpPr/>
          <p:nvPr/>
        </p:nvSpPr>
        <p:spPr>
          <a:xfrm>
            <a:off x="2187054" y="1590602"/>
            <a:ext cx="135649" cy="3828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Down Arrow 29"/>
          <p:cNvSpPr/>
          <p:nvPr/>
        </p:nvSpPr>
        <p:spPr>
          <a:xfrm>
            <a:off x="2182871" y="2742730"/>
            <a:ext cx="135649" cy="3828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Down Arrow 30"/>
          <p:cNvSpPr/>
          <p:nvPr/>
        </p:nvSpPr>
        <p:spPr>
          <a:xfrm>
            <a:off x="2215936" y="3896695"/>
            <a:ext cx="135649" cy="3828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Down Arrow 31"/>
          <p:cNvSpPr/>
          <p:nvPr/>
        </p:nvSpPr>
        <p:spPr>
          <a:xfrm>
            <a:off x="2180000" y="5062419"/>
            <a:ext cx="171584" cy="590916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/>
          <p:cNvSpPr/>
          <p:nvPr/>
        </p:nvSpPr>
        <p:spPr>
          <a:xfrm>
            <a:off x="2254878" y="1518594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/>
              <a:t>next()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2221802" y="2699629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/>
              <a:t>next()</a:t>
            </a:r>
            <a:endParaRPr lang="en-GB" dirty="0"/>
          </a:p>
        </p:txBody>
      </p:sp>
      <p:sp>
        <p:nvSpPr>
          <p:cNvPr id="35" name="Rectangle 34"/>
          <p:cNvSpPr/>
          <p:nvPr/>
        </p:nvSpPr>
        <p:spPr>
          <a:xfrm>
            <a:off x="2260352" y="3822850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/>
              <a:t>next()</a:t>
            </a:r>
            <a:endParaRPr lang="en-GB" dirty="0"/>
          </a:p>
        </p:txBody>
      </p:sp>
      <p:sp>
        <p:nvSpPr>
          <p:cNvPr id="36" name="Rectangle 35"/>
          <p:cNvSpPr/>
          <p:nvPr/>
        </p:nvSpPr>
        <p:spPr>
          <a:xfrm>
            <a:off x="2224529" y="5147901"/>
            <a:ext cx="9220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/>
              <a:t>next()</a:t>
            </a:r>
            <a:endParaRPr lang="en-GB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981200" y="5062420"/>
            <a:ext cx="0" cy="526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1991544" y="3889957"/>
            <a:ext cx="0" cy="302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1991544" y="2766736"/>
            <a:ext cx="0" cy="302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991544" y="1614608"/>
            <a:ext cx="0" cy="3022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524000" y="6381328"/>
            <a:ext cx="91440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Simple interface, pipelined execution</a:t>
            </a:r>
          </a:p>
        </p:txBody>
      </p:sp>
    </p:spTree>
    <p:extLst>
      <p:ext uri="{BB962C8B-B14F-4D97-AF65-F5344CB8AC3E}">
        <p14:creationId xmlns:p14="http://schemas.microsoft.com/office/powerpoint/2010/main" val="177920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5" grpId="0"/>
      <p:bldP spid="4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5" grpId="0"/>
      <p:bldP spid="36" grpId="0"/>
      <p:bldP spid="3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xfrm>
            <a:off x="1980481" y="-99392"/>
            <a:ext cx="8228160" cy="1144921"/>
          </a:xfrm>
          <a:ln/>
        </p:spPr>
        <p:txBody>
          <a:bodyPr vert="horz" wrap="square" lIns="91440" tIns="35203" rIns="91440" bIns="45720" numCol="1" anchor="b" anchorCtr="0" compatLnSpc="1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Volcano CPU costs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0480" y="1611542"/>
            <a:ext cx="8045280" cy="3977698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GB" kern="1200" dirty="0"/>
              <a:t>Control flow constantly changing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Many (virtual) function calls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n-US" dirty="0"/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/>
              <a:t>Branch mispredictions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0" y="6381328"/>
            <a:ext cx="91440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“Real Work” a fraction of total execution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9307256" y="431484"/>
            <a:ext cx="12083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Graefe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3473416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>
            <a:stCxn id="6" idx="4"/>
            <a:endCxn id="8" idx="0"/>
          </p:cNvCxnSpPr>
          <p:nvPr/>
        </p:nvCxnSpPr>
        <p:spPr>
          <a:xfrm flipH="1">
            <a:off x="2250696" y="1878633"/>
            <a:ext cx="8366" cy="36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4"/>
            <a:endCxn id="7" idx="0"/>
          </p:cNvCxnSpPr>
          <p:nvPr/>
        </p:nvCxnSpPr>
        <p:spPr>
          <a:xfrm>
            <a:off x="2250696" y="3030761"/>
            <a:ext cx="0" cy="36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7" idx="4"/>
            <a:endCxn id="9" idx="0"/>
          </p:cNvCxnSpPr>
          <p:nvPr/>
        </p:nvCxnSpPr>
        <p:spPr>
          <a:xfrm>
            <a:off x="2250696" y="4182889"/>
            <a:ext cx="0" cy="3600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9" idx="4"/>
          </p:cNvCxnSpPr>
          <p:nvPr/>
        </p:nvCxnSpPr>
        <p:spPr>
          <a:xfrm>
            <a:off x="2250696" y="5335018"/>
            <a:ext cx="8366" cy="39823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0481" y="-99392"/>
            <a:ext cx="8228160" cy="1144921"/>
          </a:xfrm>
          <a:ln/>
        </p:spPr>
        <p:txBody>
          <a:bodyPr vert="horz" wrap="square" lIns="91440" tIns="35203" rIns="91440" bIns="45720" numCol="1" anchor="b" anchorCtr="0" compatLnSpc="1">
            <a:prstTxWarp prst="textNoShape">
              <a:avLst/>
            </a:prstTxWarp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n-US" dirty="0" err="1"/>
              <a:t>Vectorized</a:t>
            </a:r>
            <a:r>
              <a:rPr lang="en-US" dirty="0"/>
              <a:t> Query Execution</a:t>
            </a:r>
          </a:p>
        </p:txBody>
      </p:sp>
      <p:graphicFrame>
        <p:nvGraphicFramePr>
          <p:cNvPr id="7170" name="Group 2"/>
          <p:cNvGraphicFramePr>
            <a:graphicFrameLocks noGrp="1"/>
          </p:cNvGraphicFramePr>
          <p:nvPr>
            <p:extLst/>
          </p:nvPr>
        </p:nvGraphicFramePr>
        <p:xfrm>
          <a:off x="4511825" y="2492896"/>
          <a:ext cx="5328592" cy="217757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2360769"/>
                <a:gridCol w="2967823"/>
              </a:tblGrid>
              <a:tr h="54872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Pros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81638" marR="81638" marT="568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b="1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Cons</a:t>
                      </a:r>
                      <a:endParaRPr kumimoji="0" 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81638" marR="81638" marT="56859" marB="42456" horzOverflow="overflow"/>
                </a:tc>
              </a:tr>
              <a:tr h="53139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Fewer next() calls 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81638" marR="81638" marT="568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Materializing costs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81638" marR="81638" marT="56859" marB="42456" horzOverflow="overflow"/>
                </a:tc>
              </a:tr>
              <a:tr h="54872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Good locality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81638" marR="81638" marT="568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81638" marR="81638" marT="56859" marB="42456" horzOverflow="overflow"/>
                </a:tc>
              </a:tr>
              <a:tr h="54872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  <a:defRPr/>
                      </a:pPr>
                      <a:r>
                        <a:rPr kumimoji="0" 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Less branching</a:t>
                      </a: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81638" marR="81638" marT="56859" marB="42456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  <a:tab pos="5791200" algn="l"/>
                          <a:tab pos="6515100" algn="l"/>
                          <a:tab pos="7239000" algn="l"/>
                          <a:tab pos="7962900" algn="l"/>
                          <a:tab pos="8686800" algn="l"/>
                        </a:tabLst>
                      </a:pPr>
                      <a:endParaRPr kumimoji="0" 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WenQuanYi Micro Hei" charset="0"/>
                        <a:cs typeface="WenQuanYi Micro Hei" charset="0"/>
                      </a:endParaRPr>
                    </a:p>
                  </a:txBody>
                  <a:tcPr marL="81638" marR="81638" marT="56859" marB="42456" horzOverflow="overflow"/>
                </a:tc>
              </a:tr>
            </a:tbl>
          </a:graphicData>
        </a:graphic>
      </p:graphicFrame>
      <p:sp>
        <p:nvSpPr>
          <p:cNvPr id="7208" name="Text Box 40"/>
          <p:cNvSpPr txBox="1">
            <a:spLocks noChangeArrowheads="1"/>
          </p:cNvSpPr>
          <p:nvPr/>
        </p:nvSpPr>
        <p:spPr bwMode="auto">
          <a:xfrm>
            <a:off x="4138328" y="1124745"/>
            <a:ext cx="8510400" cy="108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25602" rIns="0" bIns="0"/>
          <a:lstStyle>
            <a:lvl1pPr marL="431800" indent="-3238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WenQuanYi Micro Hei" charset="0"/>
                <a:cs typeface="WenQuanYi Micro Hei" charset="0"/>
              </a:defRPr>
            </a:lvl9pPr>
          </a:lstStyle>
          <a:p>
            <a:pPr>
              <a:spcAft>
                <a:spcPts val="1293"/>
              </a:spcAft>
              <a:buSzPct val="45000"/>
              <a:buFont typeface="Wingdings" charset="2"/>
              <a:buChar char=""/>
            </a:pPr>
            <a:r>
              <a:rPr lang="en-US" sz="3200" dirty="0">
                <a:latin typeface="+mn-lt"/>
              </a:rPr>
              <a:t>Column-store implementation</a:t>
            </a:r>
          </a:p>
          <a:p>
            <a:pPr>
              <a:spcAft>
                <a:spcPts val="1293"/>
              </a:spcAft>
              <a:buSzPct val="45000"/>
              <a:buFont typeface="Wingdings" charset="2"/>
              <a:buChar char=""/>
            </a:pPr>
            <a:r>
              <a:rPr lang="en-US" sz="3200" dirty="0">
                <a:latin typeface="+mn-lt"/>
              </a:rPr>
              <a:t>Iterators return 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2253" y="1014537"/>
                <a:ext cx="933618" cy="86409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𝛤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𝑠𝑢𝑚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53" y="1014537"/>
                <a:ext cx="933618" cy="864096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1775521" y="3390801"/>
                <a:ext cx="950351" cy="7920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390801"/>
                <a:ext cx="950351" cy="792088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/>
              <p:cNvSpPr/>
              <p:nvPr/>
            </p:nvSpPr>
            <p:spPr>
              <a:xfrm>
                <a:off x="1775521" y="2238673"/>
                <a:ext cx="950351" cy="7920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Oval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2238673"/>
                <a:ext cx="950351" cy="792088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/>
              <p:cNvSpPr/>
              <p:nvPr/>
            </p:nvSpPr>
            <p:spPr>
              <a:xfrm>
                <a:off x="1775521" y="4542929"/>
                <a:ext cx="950351" cy="7920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i="1">
                          <a:latin typeface="Cambria Math" panose="02040503050406030204" pitchFamily="18" charset="0"/>
                        </a:rPr>
                        <m:t>𝑆𝑐𝑎𝑛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9" name="Oval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542929"/>
                <a:ext cx="950351" cy="792088"/>
              </a:xfrm>
              <a:prstGeom prst="ellipse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1991544" y="5734998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2215936" y="1878634"/>
            <a:ext cx="135649" cy="3828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Down Arrow 11"/>
          <p:cNvSpPr/>
          <p:nvPr/>
        </p:nvSpPr>
        <p:spPr>
          <a:xfrm>
            <a:off x="2215936" y="3030762"/>
            <a:ext cx="135649" cy="3828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Down Arrow 12"/>
          <p:cNvSpPr/>
          <p:nvPr/>
        </p:nvSpPr>
        <p:spPr>
          <a:xfrm>
            <a:off x="2215936" y="4184727"/>
            <a:ext cx="135649" cy="3828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Down Arrow 13"/>
          <p:cNvSpPr/>
          <p:nvPr/>
        </p:nvSpPr>
        <p:spPr>
          <a:xfrm>
            <a:off x="2215936" y="5350452"/>
            <a:ext cx="135649" cy="38280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/>
          <p:cNvSpPr/>
          <p:nvPr/>
        </p:nvSpPr>
        <p:spPr>
          <a:xfrm>
            <a:off x="2590219" y="1881128"/>
            <a:ext cx="144016" cy="382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2581853" y="3019380"/>
            <a:ext cx="144016" cy="382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577416" y="4170329"/>
            <a:ext cx="144016" cy="382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2564773" y="5298928"/>
            <a:ext cx="144016" cy="38280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2855640" y="5301208"/>
            <a:ext cx="0" cy="3999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855640" y="4153153"/>
            <a:ext cx="0" cy="3999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879411" y="3030761"/>
            <a:ext cx="0" cy="3999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879411" y="1878633"/>
            <a:ext cx="0" cy="39998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524000" y="6381328"/>
            <a:ext cx="9144000" cy="504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C00000"/>
                </a:solidFill>
              </a:rPr>
              <a:t>Efficient control flow, but wasteful to bandwidth</a:t>
            </a:r>
          </a:p>
        </p:txBody>
      </p:sp>
      <p:sp>
        <p:nvSpPr>
          <p:cNvPr id="3" name="Rectangle 2"/>
          <p:cNvSpPr/>
          <p:nvPr/>
        </p:nvSpPr>
        <p:spPr>
          <a:xfrm>
            <a:off x="9259630" y="431484"/>
            <a:ext cx="15168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Zukowski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228342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2" grpId="0" animBg="1"/>
      <p:bldP spid="20" grpId="0" animBg="1"/>
      <p:bldP spid="21" grpId="0" animBg="1"/>
      <p:bldP spid="22" grpId="0" animBg="1"/>
      <p:bldP spid="2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991544" y="5229200"/>
            <a:ext cx="5472608" cy="1080120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135560" y="2067220"/>
            <a:ext cx="7484132" cy="867325"/>
          </a:xfrm>
          <a:prstGeom prst="rect">
            <a:avLst/>
          </a:prstGeom>
          <a:solidFill>
            <a:srgbClr val="FF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796" y="332656"/>
            <a:ext cx="8064896" cy="3164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331" y="3497084"/>
            <a:ext cx="7920880" cy="325127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28050" y="4616154"/>
            <a:ext cx="24593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Source:</a:t>
            </a:r>
          </a:p>
          <a:p>
            <a:r>
              <a:rPr lang="en-US" sz="3200" dirty="0">
                <a:hlinkClick r:id="rId5"/>
              </a:rPr>
              <a:t>PhD thesis of </a:t>
            </a:r>
          </a:p>
          <a:p>
            <a:r>
              <a:rPr lang="en-US" sz="3200" dirty="0">
                <a:hlinkClick r:id="rId5"/>
              </a:rPr>
              <a:t>K. </a:t>
            </a:r>
            <a:r>
              <a:rPr lang="en-US" sz="3200" dirty="0" err="1">
                <a:hlinkClick r:id="rId5"/>
              </a:rPr>
              <a:t>Krikellas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1524000" y="0"/>
            <a:ext cx="9144000" cy="83671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Generic code is more and slower!</a:t>
            </a:r>
          </a:p>
        </p:txBody>
      </p:sp>
    </p:spTree>
    <p:extLst>
      <p:ext uri="{BB962C8B-B14F-4D97-AF65-F5344CB8AC3E}">
        <p14:creationId xmlns:p14="http://schemas.microsoft.com/office/powerpoint/2010/main" val="172974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437" y="260648"/>
            <a:ext cx="5419659" cy="66931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28050" y="4616154"/>
            <a:ext cx="24593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Source:</a:t>
            </a:r>
          </a:p>
          <a:p>
            <a:r>
              <a:rPr lang="en-US" sz="3200" dirty="0">
                <a:hlinkClick r:id="rId3"/>
              </a:rPr>
              <a:t>PhD thesis of </a:t>
            </a:r>
          </a:p>
          <a:p>
            <a:r>
              <a:rPr lang="en-US" sz="3200" dirty="0">
                <a:hlinkClick r:id="rId3"/>
              </a:rPr>
              <a:t>K. </a:t>
            </a:r>
            <a:r>
              <a:rPr lang="en-US" sz="3200" dirty="0" err="1">
                <a:hlinkClick r:id="rId3"/>
              </a:rPr>
              <a:t>Krikellas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7032104" y="836713"/>
            <a:ext cx="348349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Exercise: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Compare the two code snippets.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Which is better? Why?</a:t>
            </a:r>
          </a:p>
        </p:txBody>
      </p:sp>
    </p:spTree>
    <p:extLst>
      <p:ext uri="{BB962C8B-B14F-4D97-AF65-F5344CB8AC3E}">
        <p14:creationId xmlns:p14="http://schemas.microsoft.com/office/powerpoint/2010/main" val="358658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Each query plan operator implements a </a:t>
            </a:r>
            <a:r>
              <a:rPr lang="en-US" b="1" dirty="0" smtClean="0"/>
              <a:t>next </a:t>
            </a:r>
            <a:r>
              <a:rPr lang="en-US" dirty="0" smtClean="0"/>
              <a:t>function.</a:t>
            </a:r>
          </a:p>
          <a:p>
            <a:r>
              <a:rPr lang="en-US" dirty="0" smtClean="0"/>
              <a:t>On each invocation, the operator returns either a single tuple or a null marker if there are no more tuples.</a:t>
            </a:r>
          </a:p>
          <a:p>
            <a:r>
              <a:rPr lang="en-US" dirty="0" smtClean="0"/>
              <a:t>The operator implements a loop that calls </a:t>
            </a:r>
            <a:r>
              <a:rPr lang="en-US" b="1" dirty="0" smtClean="0"/>
              <a:t>next</a:t>
            </a:r>
            <a:r>
              <a:rPr lang="en-US" dirty="0" smtClean="0"/>
              <a:t> on its children to retrieve their tuples and then process t</a:t>
            </a:r>
          </a:p>
          <a:p>
            <a:endParaRPr lang="en-US" sz="1400" dirty="0"/>
          </a:p>
          <a:p>
            <a:pPr marL="0" indent="0">
              <a:buNone/>
            </a:pPr>
            <a:r>
              <a:rPr lang="en-US" dirty="0" smtClean="0"/>
              <a:t>Top-down plan processing.</a:t>
            </a:r>
            <a:br>
              <a:rPr lang="en-US" dirty="0" smtClean="0"/>
            </a:br>
            <a:r>
              <a:rPr lang="en-US" dirty="0" smtClean="0"/>
              <a:t>Also called </a:t>
            </a:r>
            <a:r>
              <a:rPr lang="en-US" b="1" i="1" dirty="0" smtClean="0"/>
              <a:t>Volcano</a:t>
            </a:r>
            <a:r>
              <a:rPr lang="en-US" dirty="0" smtClean="0"/>
              <a:t> or </a:t>
            </a:r>
            <a:r>
              <a:rPr lang="en-US" b="1" i="1" dirty="0" smtClean="0"/>
              <a:t>Pipeline</a:t>
            </a:r>
            <a:r>
              <a:rPr lang="en-US" dirty="0" smtClean="0"/>
              <a:t> model.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5877272"/>
            <a:ext cx="12192000" cy="9807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tx1"/>
                </a:solidFill>
              </a:rPr>
              <a:t>Most popular method for (disk-oriented) DBMS</a:t>
            </a:r>
            <a:endParaRPr 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3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in almost every DBMS</a:t>
            </a:r>
          </a:p>
          <a:p>
            <a:r>
              <a:rPr lang="en-US" dirty="0" smtClean="0"/>
              <a:t>Allows for tuple </a:t>
            </a:r>
            <a:r>
              <a:rPr lang="en-US" b="1" dirty="0" smtClean="0"/>
              <a:t>pipelining</a:t>
            </a:r>
          </a:p>
          <a:p>
            <a:endParaRPr lang="en-US" b="1" dirty="0"/>
          </a:p>
          <a:p>
            <a:r>
              <a:rPr lang="en-US" dirty="0" smtClean="0"/>
              <a:t>Some operators will block until children</a:t>
            </a:r>
            <a:br>
              <a:rPr lang="en-US" dirty="0" smtClean="0"/>
            </a:br>
            <a:r>
              <a:rPr lang="en-US" dirty="0" smtClean="0"/>
              <a:t>emit all of their tuples.</a:t>
            </a:r>
          </a:p>
          <a:p>
            <a:endParaRPr lang="en-US" dirty="0"/>
          </a:p>
          <a:p>
            <a:r>
              <a:rPr lang="en-US" dirty="0" smtClean="0"/>
              <a:t>Output control works easily</a:t>
            </a:r>
          </a:p>
          <a:p>
            <a:pPr lvl="1"/>
            <a:r>
              <a:rPr lang="en-US" b="1" i="1" dirty="0" smtClean="0"/>
              <a:t>LIMIT</a:t>
            </a:r>
            <a:r>
              <a:rPr lang="en-US" dirty="0" smtClean="0"/>
              <a:t> operator</a:t>
            </a:r>
            <a:endParaRPr lang="en-US" b="1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64" y="2310263"/>
            <a:ext cx="1269841" cy="1168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691" y="5212016"/>
            <a:ext cx="2978696" cy="1412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043" y="3630918"/>
            <a:ext cx="2834680" cy="14669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160" y="2402935"/>
            <a:ext cx="998240" cy="9982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0" t="42440" r="8420" b="43700"/>
          <a:stretch/>
        </p:blipFill>
        <p:spPr>
          <a:xfrm>
            <a:off x="8584367" y="1556792"/>
            <a:ext cx="2998033" cy="49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94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057"/>
          <a:stretch/>
        </p:blipFill>
        <p:spPr>
          <a:xfrm>
            <a:off x="6391946" y="1055391"/>
            <a:ext cx="4055217" cy="1723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008" y="2824868"/>
            <a:ext cx="4211092" cy="3658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877" y="1724162"/>
            <a:ext cx="2409825" cy="552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189" y="2824868"/>
            <a:ext cx="2743200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851" y="4654109"/>
            <a:ext cx="2505075" cy="54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5711824"/>
            <a:ext cx="11525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0600" y="5711824"/>
            <a:ext cx="1171575" cy="51435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7" idx="3"/>
          </p:cNvCxnSpPr>
          <p:nvPr/>
        </p:nvCxnSpPr>
        <p:spPr>
          <a:xfrm flipH="1" flipV="1">
            <a:off x="3979702" y="2000387"/>
            <a:ext cx="3556458" cy="1140581"/>
          </a:xfrm>
          <a:prstGeom prst="straightConnector1">
            <a:avLst/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3"/>
          </p:cNvCxnSpPr>
          <p:nvPr/>
        </p:nvCxnSpPr>
        <p:spPr>
          <a:xfrm flipH="1" flipV="1">
            <a:off x="4146389" y="3291593"/>
            <a:ext cx="3283466" cy="814355"/>
          </a:xfrm>
          <a:prstGeom prst="straightConnector1">
            <a:avLst/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9" idx="3"/>
          </p:cNvCxnSpPr>
          <p:nvPr/>
        </p:nvCxnSpPr>
        <p:spPr>
          <a:xfrm flipH="1" flipV="1">
            <a:off x="5398926" y="4925572"/>
            <a:ext cx="3050592" cy="28103"/>
          </a:xfrm>
          <a:prstGeom prst="straightConnector1">
            <a:avLst/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4850308" y="5968999"/>
            <a:ext cx="4296284" cy="28104"/>
          </a:xfrm>
          <a:prstGeom prst="straightConnector1">
            <a:avLst/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081378" y="6630654"/>
            <a:ext cx="5917072" cy="38706"/>
          </a:xfrm>
          <a:prstGeom prst="straightConnector1">
            <a:avLst/>
          </a:prstGeom>
          <a:ln w="571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1081378" y="6262183"/>
            <a:ext cx="0" cy="368471"/>
          </a:xfrm>
          <a:prstGeom prst="straightConnector1">
            <a:avLst/>
          </a:prstGeom>
          <a:ln w="5715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6998450" y="6235699"/>
            <a:ext cx="0" cy="368471"/>
          </a:xfrm>
          <a:prstGeom prst="straightConnector1">
            <a:avLst/>
          </a:prstGeom>
          <a:ln w="57150">
            <a:solidFill>
              <a:schemeClr val="tx2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3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057"/>
          <a:stretch/>
        </p:blipFill>
        <p:spPr>
          <a:xfrm>
            <a:off x="6391946" y="1055391"/>
            <a:ext cx="4055217" cy="17236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008" y="2824868"/>
            <a:ext cx="4211092" cy="3658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9877" y="1724162"/>
            <a:ext cx="2409825" cy="552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189" y="2824868"/>
            <a:ext cx="2743200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851" y="4654109"/>
            <a:ext cx="2505075" cy="5429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5711824"/>
            <a:ext cx="1152525" cy="5238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0600" y="5711824"/>
            <a:ext cx="1171575" cy="514350"/>
          </a:xfrm>
          <a:prstGeom prst="rect">
            <a:avLst/>
          </a:prstGeom>
        </p:spPr>
      </p:pic>
      <p:sp>
        <p:nvSpPr>
          <p:cNvPr id="17" name="Freeform 16"/>
          <p:cNvSpPr/>
          <p:nvPr/>
        </p:nvSpPr>
        <p:spPr>
          <a:xfrm>
            <a:off x="1075737" y="1917700"/>
            <a:ext cx="1692863" cy="876300"/>
          </a:xfrm>
          <a:custGeom>
            <a:avLst/>
            <a:gdLst>
              <a:gd name="connsiteX0" fmla="*/ 549863 w 1692863"/>
              <a:gd name="connsiteY0" fmla="*/ 0 h 876300"/>
              <a:gd name="connsiteX1" fmla="*/ 54563 w 1692863"/>
              <a:gd name="connsiteY1" fmla="*/ 292100 h 876300"/>
              <a:gd name="connsiteX2" fmla="*/ 1692863 w 1692863"/>
              <a:gd name="connsiteY2" fmla="*/ 87630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2863" h="876300">
                <a:moveTo>
                  <a:pt x="549863" y="0"/>
                </a:moveTo>
                <a:cubicBezTo>
                  <a:pt x="206963" y="73025"/>
                  <a:pt x="-135937" y="146050"/>
                  <a:pt x="54563" y="292100"/>
                </a:cubicBezTo>
                <a:cubicBezTo>
                  <a:pt x="245063" y="438150"/>
                  <a:pt x="968963" y="657225"/>
                  <a:pt x="1692863" y="8763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556000" y="3378889"/>
            <a:ext cx="831296" cy="1243911"/>
          </a:xfrm>
          <a:custGeom>
            <a:avLst/>
            <a:gdLst>
              <a:gd name="connsiteX0" fmla="*/ 0 w 831296"/>
              <a:gd name="connsiteY0" fmla="*/ 12011 h 1243911"/>
              <a:gd name="connsiteX1" fmla="*/ 762000 w 831296"/>
              <a:gd name="connsiteY1" fmla="*/ 177111 h 1243911"/>
              <a:gd name="connsiteX2" fmla="*/ 749300 w 831296"/>
              <a:gd name="connsiteY2" fmla="*/ 1243911 h 1243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96" h="1243911">
                <a:moveTo>
                  <a:pt x="0" y="12011"/>
                </a:moveTo>
                <a:cubicBezTo>
                  <a:pt x="318558" y="-8098"/>
                  <a:pt x="637117" y="-28206"/>
                  <a:pt x="762000" y="177111"/>
                </a:cubicBezTo>
                <a:cubicBezTo>
                  <a:pt x="886883" y="382428"/>
                  <a:pt x="818091" y="813169"/>
                  <a:pt x="749300" y="1243911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959642" y="2984500"/>
            <a:ext cx="475458" cy="2705100"/>
          </a:xfrm>
          <a:custGeom>
            <a:avLst/>
            <a:gdLst>
              <a:gd name="connsiteX0" fmla="*/ 475458 w 475458"/>
              <a:gd name="connsiteY0" fmla="*/ 0 h 2705100"/>
              <a:gd name="connsiteX1" fmla="*/ 5558 w 475458"/>
              <a:gd name="connsiteY1" fmla="*/ 762000 h 2705100"/>
              <a:gd name="connsiteX2" fmla="*/ 259558 w 475458"/>
              <a:gd name="connsiteY2" fmla="*/ 270510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5458" h="2705100">
                <a:moveTo>
                  <a:pt x="475458" y="0"/>
                </a:moveTo>
                <a:cubicBezTo>
                  <a:pt x="258499" y="155575"/>
                  <a:pt x="41541" y="311150"/>
                  <a:pt x="5558" y="762000"/>
                </a:cubicBezTo>
                <a:cubicBezTo>
                  <a:pt x="-30425" y="1212850"/>
                  <a:pt x="114566" y="1958975"/>
                  <a:pt x="259558" y="27051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2426801" y="4838700"/>
            <a:ext cx="1738799" cy="863600"/>
          </a:xfrm>
          <a:custGeom>
            <a:avLst/>
            <a:gdLst>
              <a:gd name="connsiteX0" fmla="*/ 519599 w 1738799"/>
              <a:gd name="connsiteY0" fmla="*/ 0 h 863600"/>
              <a:gd name="connsiteX1" fmla="*/ 62399 w 1738799"/>
              <a:gd name="connsiteY1" fmla="*/ 355600 h 863600"/>
              <a:gd name="connsiteX2" fmla="*/ 1738799 w 1738799"/>
              <a:gd name="connsiteY2" fmla="*/ 863600 h 86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8799" h="863600">
                <a:moveTo>
                  <a:pt x="519599" y="0"/>
                </a:moveTo>
                <a:cubicBezTo>
                  <a:pt x="189399" y="105833"/>
                  <a:pt x="-140801" y="211667"/>
                  <a:pt x="62399" y="355600"/>
                </a:cubicBezTo>
                <a:cubicBezTo>
                  <a:pt x="265599" y="499533"/>
                  <a:pt x="1002199" y="681566"/>
                  <a:pt x="1738799" y="863600"/>
                </a:cubicBezTo>
              </a:path>
            </a:pathLst>
          </a:custGeom>
          <a:noFill/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05781" y="1841913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5781" y="279411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882" y="5664546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82463" y="4608356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81375" y="5641399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3200" b="1" dirty="0">
              <a:solidFill>
                <a:schemeClr val="tx2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7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riginal-dias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25895</TotalTime>
  <Words>3456</Words>
  <Application>Microsoft Office PowerPoint</Application>
  <PresentationFormat>Widescreen</PresentationFormat>
  <Paragraphs>809</Paragraphs>
  <Slides>57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Calibri</vt:lpstr>
      <vt:lpstr>Cambria Math</vt:lpstr>
      <vt:lpstr>CambriaMath</vt:lpstr>
      <vt:lpstr>Consolas</vt:lpstr>
      <vt:lpstr>Courier New</vt:lpstr>
      <vt:lpstr>Symbol</vt:lpstr>
      <vt:lpstr>Times New Roman</vt:lpstr>
      <vt:lpstr>WenQuanYi Micro Hei</vt:lpstr>
      <vt:lpstr>Wingdings</vt:lpstr>
      <vt:lpstr>original-dias-template</vt:lpstr>
      <vt:lpstr>CS422 Database systems</vt:lpstr>
      <vt:lpstr>(Simplified) DBMS Architecture</vt:lpstr>
      <vt:lpstr>Zoom in</vt:lpstr>
      <vt:lpstr>Query Plan</vt:lpstr>
      <vt:lpstr>Processing model</vt:lpstr>
      <vt:lpstr>Iterator Model</vt:lpstr>
      <vt:lpstr>Iterator Model</vt:lpstr>
      <vt:lpstr>Iterator Model</vt:lpstr>
      <vt:lpstr>Iterator Model</vt:lpstr>
      <vt:lpstr>(Interpreted) Expression Evaluation</vt:lpstr>
      <vt:lpstr>Expression Evaluation</vt:lpstr>
      <vt:lpstr>Interpreted, tuple-at-a-time processing</vt:lpstr>
      <vt:lpstr>More complex queries, more problems</vt:lpstr>
      <vt:lpstr>Processing model</vt:lpstr>
      <vt:lpstr>Block-oriented (aka materialization) model</vt:lpstr>
      <vt:lpstr>Block-oriented Model</vt:lpstr>
      <vt:lpstr>The (output) materialization problem – Naïve version</vt:lpstr>
      <vt:lpstr>The (output) materialization problem – version 2</vt:lpstr>
      <vt:lpstr>The (output) materialization problem – selection vector</vt:lpstr>
      <vt:lpstr>The (tuple) materialization problem</vt:lpstr>
      <vt:lpstr>Block-oriented model</vt:lpstr>
      <vt:lpstr>So far: The two extremes</vt:lpstr>
      <vt:lpstr>PowerPoint Presentation</vt:lpstr>
      <vt:lpstr>The beer analogy (by Marcin Zukowski):  How to get 100 beers</vt:lpstr>
      <vt:lpstr>The middle ground: Vectorization model</vt:lpstr>
      <vt:lpstr>Vectorization model</vt:lpstr>
      <vt:lpstr>Vectorization model</vt:lpstr>
      <vt:lpstr>Execution of the physical plan</vt:lpstr>
      <vt:lpstr>Processing model</vt:lpstr>
      <vt:lpstr>Remark from Microsoft Hekaton</vt:lpstr>
      <vt:lpstr>Move from general to specialized code</vt:lpstr>
      <vt:lpstr>What do we know from the query plan?</vt:lpstr>
      <vt:lpstr>MySQL performance breakdown</vt:lpstr>
      <vt:lpstr>Query Compiler</vt:lpstr>
      <vt:lpstr>Two approaches for code generation</vt:lpstr>
      <vt:lpstr>Transpilation use case: The HIQUE system</vt:lpstr>
      <vt:lpstr>Operator templates</vt:lpstr>
      <vt:lpstr>Operator templates</vt:lpstr>
      <vt:lpstr>Integrating with the rest of the DBMS</vt:lpstr>
      <vt:lpstr>Indicative Performance</vt:lpstr>
      <vt:lpstr>The catch</vt:lpstr>
      <vt:lpstr>HIQUE take-home message</vt:lpstr>
      <vt:lpstr> JIT compilation: The HyPer approach</vt:lpstr>
      <vt:lpstr>LLVM example: input and output</vt:lpstr>
      <vt:lpstr>Push-based model for query compilation</vt:lpstr>
      <vt:lpstr>Generate code for plan</vt:lpstr>
      <vt:lpstr>The Catch</vt:lpstr>
      <vt:lpstr>(more)</vt:lpstr>
      <vt:lpstr>Query compilation</vt:lpstr>
      <vt:lpstr>Conclusion</vt:lpstr>
      <vt:lpstr>Backup Slides</vt:lpstr>
      <vt:lpstr>Compilation cost</vt:lpstr>
      <vt:lpstr>Volcano iterator model</vt:lpstr>
      <vt:lpstr>Volcano CPU costs</vt:lpstr>
      <vt:lpstr>Vectorized Query Execution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QPipe and CJOIN</dc:title>
  <dc:creator>kingherc</dc:creator>
  <cp:lastModifiedBy>Manos Karpathiotakis</cp:lastModifiedBy>
  <cp:revision>3939</cp:revision>
  <cp:lastPrinted>2017-03-27T19:59:52Z</cp:lastPrinted>
  <dcterms:created xsi:type="dcterms:W3CDTF">2011-11-21T20:18:23Z</dcterms:created>
  <dcterms:modified xsi:type="dcterms:W3CDTF">2018-03-06T15:47:47Z</dcterms:modified>
</cp:coreProperties>
</file>